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4"/>
  </p:sldMasterIdLst>
  <p:notesMasterIdLst>
    <p:notesMasterId r:id="rId34"/>
  </p:notesMasterIdLst>
  <p:sldIdLst>
    <p:sldId id="347" r:id="rId5"/>
    <p:sldId id="382" r:id="rId6"/>
    <p:sldId id="358" r:id="rId7"/>
    <p:sldId id="328" r:id="rId8"/>
    <p:sldId id="356" r:id="rId9"/>
    <p:sldId id="380" r:id="rId10"/>
    <p:sldId id="363" r:id="rId11"/>
    <p:sldId id="373" r:id="rId12"/>
    <p:sldId id="367" r:id="rId13"/>
    <p:sldId id="381" r:id="rId14"/>
    <p:sldId id="364" r:id="rId15"/>
    <p:sldId id="361" r:id="rId16"/>
    <p:sldId id="362" r:id="rId17"/>
    <p:sldId id="377" r:id="rId18"/>
    <p:sldId id="376" r:id="rId19"/>
    <p:sldId id="383" r:id="rId20"/>
    <p:sldId id="384" r:id="rId21"/>
    <p:sldId id="386" r:id="rId22"/>
    <p:sldId id="387" r:id="rId23"/>
    <p:sldId id="368" r:id="rId24"/>
    <p:sldId id="336" r:id="rId25"/>
    <p:sldId id="351" r:id="rId26"/>
    <p:sldId id="372" r:id="rId27"/>
    <p:sldId id="370" r:id="rId28"/>
    <p:sldId id="379" r:id="rId29"/>
    <p:sldId id="371" r:id="rId30"/>
    <p:sldId id="375" r:id="rId31"/>
    <p:sldId id="322" r:id="rId32"/>
    <p:sldId id="359"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B151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98E1BF-57C0-47B4-AF60-DF87617A6B71}" v="51" dt="2026-01-15T14:40:36.10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ckie Evans" userId="f4f3d902-2880-48d7-bf95-7e8feab7ab75" providerId="ADAL" clId="{0034F5C3-ECE6-448B-8EEA-7775DB3576D5}"/>
    <pc:docChg chg="undo custSel delSld modSld">
      <pc:chgData name="Beckie Evans" userId="f4f3d902-2880-48d7-bf95-7e8feab7ab75" providerId="ADAL" clId="{0034F5C3-ECE6-448B-8EEA-7775DB3576D5}" dt="2026-01-15T15:08:06.470" v="860" actId="20577"/>
      <pc:docMkLst>
        <pc:docMk/>
      </pc:docMkLst>
      <pc:sldChg chg="modSp del mod">
        <pc:chgData name="Beckie Evans" userId="f4f3d902-2880-48d7-bf95-7e8feab7ab75" providerId="ADAL" clId="{0034F5C3-ECE6-448B-8EEA-7775DB3576D5}" dt="2026-01-15T14:38:45.130" v="804" actId="2696"/>
        <pc:sldMkLst>
          <pc:docMk/>
          <pc:sldMk cId="2741753824" sldId="329"/>
        </pc:sldMkLst>
        <pc:graphicFrameChg chg="mod modGraphic">
          <ac:chgData name="Beckie Evans" userId="f4f3d902-2880-48d7-bf95-7e8feab7ab75" providerId="ADAL" clId="{0034F5C3-ECE6-448B-8EEA-7775DB3576D5}" dt="2026-01-15T14:38:21.283" v="803" actId="113"/>
          <ac:graphicFrameMkLst>
            <pc:docMk/>
            <pc:sldMk cId="2741753824" sldId="329"/>
            <ac:graphicFrameMk id="5" creationId="{09BD18A9-333B-4AF4-BE99-AE239331F51E}"/>
          </ac:graphicFrameMkLst>
        </pc:graphicFrameChg>
      </pc:sldChg>
      <pc:sldChg chg="modSp mod">
        <pc:chgData name="Beckie Evans" userId="f4f3d902-2880-48d7-bf95-7e8feab7ab75" providerId="ADAL" clId="{0034F5C3-ECE6-448B-8EEA-7775DB3576D5}" dt="2026-01-15T14:10:20.668" v="15" actId="14100"/>
        <pc:sldMkLst>
          <pc:docMk/>
          <pc:sldMk cId="2597351011" sldId="347"/>
        </pc:sldMkLst>
        <pc:spChg chg="mod">
          <ac:chgData name="Beckie Evans" userId="f4f3d902-2880-48d7-bf95-7e8feab7ab75" providerId="ADAL" clId="{0034F5C3-ECE6-448B-8EEA-7775DB3576D5}" dt="2026-01-15T14:10:09.805" v="11" actId="20577"/>
          <ac:spMkLst>
            <pc:docMk/>
            <pc:sldMk cId="2597351011" sldId="347"/>
            <ac:spMk id="3" creationId="{00000000-0000-0000-0000-000000000000}"/>
          </ac:spMkLst>
        </pc:spChg>
        <pc:picChg chg="mod">
          <ac:chgData name="Beckie Evans" userId="f4f3d902-2880-48d7-bf95-7e8feab7ab75" providerId="ADAL" clId="{0034F5C3-ECE6-448B-8EEA-7775DB3576D5}" dt="2026-01-15T14:10:20.668" v="15" actId="14100"/>
          <ac:picMkLst>
            <pc:docMk/>
            <pc:sldMk cId="2597351011" sldId="347"/>
            <ac:picMk id="6" creationId="{FADCF7E1-247F-497C-9EDF-981D0AF21EC7}"/>
          </ac:picMkLst>
        </pc:picChg>
        <pc:picChg chg="mod">
          <ac:chgData name="Beckie Evans" userId="f4f3d902-2880-48d7-bf95-7e8feab7ab75" providerId="ADAL" clId="{0034F5C3-ECE6-448B-8EEA-7775DB3576D5}" dt="2026-01-15T14:10:13.072" v="12" actId="1076"/>
          <ac:picMkLst>
            <pc:docMk/>
            <pc:sldMk cId="2597351011" sldId="347"/>
            <ac:picMk id="7" creationId="{03696DB9-BEF7-4AD2-98F3-18A85EE17FC2}"/>
          </ac:picMkLst>
        </pc:picChg>
        <pc:picChg chg="mod">
          <ac:chgData name="Beckie Evans" userId="f4f3d902-2880-48d7-bf95-7e8feab7ab75" providerId="ADAL" clId="{0034F5C3-ECE6-448B-8EEA-7775DB3576D5}" dt="2026-01-15T14:10:16.692" v="14" actId="1076"/>
          <ac:picMkLst>
            <pc:docMk/>
            <pc:sldMk cId="2597351011" sldId="347"/>
            <ac:picMk id="5124" creationId="{A05DE4C0-6321-4F65-A58D-4ACF103B515D}"/>
          </ac:picMkLst>
        </pc:picChg>
      </pc:sldChg>
      <pc:sldChg chg="addSp delSp modSp mod setBg">
        <pc:chgData name="Beckie Evans" userId="f4f3d902-2880-48d7-bf95-7e8feab7ab75" providerId="ADAL" clId="{0034F5C3-ECE6-448B-8EEA-7775DB3576D5}" dt="2026-01-15T14:34:10.092" v="703" actId="255"/>
        <pc:sldMkLst>
          <pc:docMk/>
          <pc:sldMk cId="60702557" sldId="351"/>
        </pc:sldMkLst>
        <pc:spChg chg="mod">
          <ac:chgData name="Beckie Evans" userId="f4f3d902-2880-48d7-bf95-7e8feab7ab75" providerId="ADAL" clId="{0034F5C3-ECE6-448B-8EEA-7775DB3576D5}" dt="2026-01-15T14:33:12.214" v="643" actId="255"/>
          <ac:spMkLst>
            <pc:docMk/>
            <pc:sldMk cId="60702557" sldId="351"/>
            <ac:spMk id="2" creationId="{00000000-0000-0000-0000-000000000000}"/>
          </ac:spMkLst>
        </pc:spChg>
        <pc:spChg chg="mod">
          <ac:chgData name="Beckie Evans" userId="f4f3d902-2880-48d7-bf95-7e8feab7ab75" providerId="ADAL" clId="{0034F5C3-ECE6-448B-8EEA-7775DB3576D5}" dt="2026-01-15T14:34:10.092" v="703" actId="255"/>
          <ac:spMkLst>
            <pc:docMk/>
            <pc:sldMk cId="60702557" sldId="351"/>
            <ac:spMk id="3" creationId="{00000000-0000-0000-0000-000000000000}"/>
          </ac:spMkLst>
        </pc:spChg>
        <pc:spChg chg="add del mod">
          <ac:chgData name="Beckie Evans" userId="f4f3d902-2880-48d7-bf95-7e8feab7ab75" providerId="ADAL" clId="{0034F5C3-ECE6-448B-8EEA-7775DB3576D5}" dt="2026-01-15T14:32:59.675" v="641"/>
          <ac:spMkLst>
            <pc:docMk/>
            <pc:sldMk cId="60702557" sldId="351"/>
            <ac:spMk id="4" creationId="{26470DE0-5F5A-FB86-0443-F021BDFB9EDD}"/>
          </ac:spMkLst>
        </pc:spChg>
        <pc:spChg chg="add">
          <ac:chgData name="Beckie Evans" userId="f4f3d902-2880-48d7-bf95-7e8feab7ab75" providerId="ADAL" clId="{0034F5C3-ECE6-448B-8EEA-7775DB3576D5}" dt="2026-01-15T14:32:58.050" v="639" actId="26606"/>
          <ac:spMkLst>
            <pc:docMk/>
            <pc:sldMk cId="60702557" sldId="351"/>
            <ac:spMk id="2055" creationId="{DBF7BB28-1E0B-41E9-9AB0-35FA98FA20BA}"/>
          </ac:spMkLst>
        </pc:spChg>
        <pc:spChg chg="add">
          <ac:chgData name="Beckie Evans" userId="f4f3d902-2880-48d7-bf95-7e8feab7ab75" providerId="ADAL" clId="{0034F5C3-ECE6-448B-8EEA-7775DB3576D5}" dt="2026-01-15T14:32:58.050" v="639" actId="26606"/>
          <ac:spMkLst>
            <pc:docMk/>
            <pc:sldMk cId="60702557" sldId="351"/>
            <ac:spMk id="2057" creationId="{4CCCEC71-332D-42B5-9AC0-6C4C4C2854B9}"/>
          </ac:spMkLst>
        </pc:spChg>
        <pc:spChg chg="add">
          <ac:chgData name="Beckie Evans" userId="f4f3d902-2880-48d7-bf95-7e8feab7ab75" providerId="ADAL" clId="{0034F5C3-ECE6-448B-8EEA-7775DB3576D5}" dt="2026-01-15T14:32:58.050" v="639" actId="26606"/>
          <ac:spMkLst>
            <pc:docMk/>
            <pc:sldMk cId="60702557" sldId="351"/>
            <ac:spMk id="2059" creationId="{3490B45F-594E-4BE6-9970-BA491D524CFB}"/>
          </ac:spMkLst>
        </pc:spChg>
        <pc:spChg chg="add">
          <ac:chgData name="Beckie Evans" userId="f4f3d902-2880-48d7-bf95-7e8feab7ab75" providerId="ADAL" clId="{0034F5C3-ECE6-448B-8EEA-7775DB3576D5}" dt="2026-01-15T14:32:58.050" v="639" actId="26606"/>
          <ac:spMkLst>
            <pc:docMk/>
            <pc:sldMk cId="60702557" sldId="351"/>
            <ac:spMk id="2061" creationId="{91CE7238-AF8A-4E10-B654-943D28AA8C15}"/>
          </ac:spMkLst>
        </pc:spChg>
        <pc:picChg chg="mod">
          <ac:chgData name="Beckie Evans" userId="f4f3d902-2880-48d7-bf95-7e8feab7ab75" providerId="ADAL" clId="{0034F5C3-ECE6-448B-8EEA-7775DB3576D5}" dt="2026-01-15T14:32:58.050" v="639" actId="26606"/>
          <ac:picMkLst>
            <pc:docMk/>
            <pc:sldMk cId="60702557" sldId="351"/>
            <ac:picMk id="5" creationId="{FC431E72-FEA8-4ACB-9005-BD2806E39080}"/>
          </ac:picMkLst>
        </pc:picChg>
        <pc:picChg chg="add mod ord">
          <ac:chgData name="Beckie Evans" userId="f4f3d902-2880-48d7-bf95-7e8feab7ab75" providerId="ADAL" clId="{0034F5C3-ECE6-448B-8EEA-7775DB3576D5}" dt="2026-01-15T14:32:58.050" v="639" actId="26606"/>
          <ac:picMkLst>
            <pc:docMk/>
            <pc:sldMk cId="60702557" sldId="351"/>
            <ac:picMk id="2050" creationId="{F88875EB-A6E6-EF5D-0B47-984EAE0505C3}"/>
          </ac:picMkLst>
        </pc:picChg>
        <pc:picChg chg="del mod">
          <ac:chgData name="Beckie Evans" userId="f4f3d902-2880-48d7-bf95-7e8feab7ab75" providerId="ADAL" clId="{0034F5C3-ECE6-448B-8EEA-7775DB3576D5}" dt="2026-01-15T14:31:24.643" v="634" actId="478"/>
          <ac:picMkLst>
            <pc:docMk/>
            <pc:sldMk cId="60702557" sldId="351"/>
            <ac:picMk id="3074" creationId="{F4D8F6E6-F259-496B-83B0-6BD758A0EECB}"/>
          </ac:picMkLst>
        </pc:picChg>
      </pc:sldChg>
      <pc:sldChg chg="modSp mod">
        <pc:chgData name="Beckie Evans" userId="f4f3d902-2880-48d7-bf95-7e8feab7ab75" providerId="ADAL" clId="{0034F5C3-ECE6-448B-8EEA-7775DB3576D5}" dt="2026-01-15T14:12:36.092" v="72" actId="1076"/>
        <pc:sldMkLst>
          <pc:docMk/>
          <pc:sldMk cId="3909253977" sldId="356"/>
        </pc:sldMkLst>
        <pc:spChg chg="mod">
          <ac:chgData name="Beckie Evans" userId="f4f3d902-2880-48d7-bf95-7e8feab7ab75" providerId="ADAL" clId="{0034F5C3-ECE6-448B-8EEA-7775DB3576D5}" dt="2026-01-15T14:12:13.578" v="65" actId="27636"/>
          <ac:spMkLst>
            <pc:docMk/>
            <pc:sldMk cId="3909253977" sldId="356"/>
            <ac:spMk id="2" creationId="{00000000-0000-0000-0000-000000000000}"/>
          </ac:spMkLst>
        </pc:spChg>
        <pc:spChg chg="mod">
          <ac:chgData name="Beckie Evans" userId="f4f3d902-2880-48d7-bf95-7e8feab7ab75" providerId="ADAL" clId="{0034F5C3-ECE6-448B-8EEA-7775DB3576D5}" dt="2026-01-15T14:12:19.619" v="66" actId="1076"/>
          <ac:spMkLst>
            <pc:docMk/>
            <pc:sldMk cId="3909253977" sldId="356"/>
            <ac:spMk id="3" creationId="{00000000-0000-0000-0000-000000000000}"/>
          </ac:spMkLst>
        </pc:spChg>
        <pc:spChg chg="mod">
          <ac:chgData name="Beckie Evans" userId="f4f3d902-2880-48d7-bf95-7e8feab7ab75" providerId="ADAL" clId="{0034F5C3-ECE6-448B-8EEA-7775DB3576D5}" dt="2026-01-15T14:12:34.351" v="71" actId="14100"/>
          <ac:spMkLst>
            <pc:docMk/>
            <pc:sldMk cId="3909253977" sldId="356"/>
            <ac:spMk id="10" creationId="{56C0180E-1C41-437A-AB77-9DE22F782367}"/>
          </ac:spMkLst>
        </pc:spChg>
        <pc:picChg chg="mod">
          <ac:chgData name="Beckie Evans" userId="f4f3d902-2880-48d7-bf95-7e8feab7ab75" providerId="ADAL" clId="{0034F5C3-ECE6-448B-8EEA-7775DB3576D5}" dt="2026-01-15T14:12:24.257" v="69" actId="1076"/>
          <ac:picMkLst>
            <pc:docMk/>
            <pc:sldMk cId="3909253977" sldId="356"/>
            <ac:picMk id="6" creationId="{2CD15A09-56CA-44AF-A61A-61F8F2DBAC8A}"/>
          </ac:picMkLst>
        </pc:picChg>
        <pc:picChg chg="mod">
          <ac:chgData name="Beckie Evans" userId="f4f3d902-2880-48d7-bf95-7e8feab7ab75" providerId="ADAL" clId="{0034F5C3-ECE6-448B-8EEA-7775DB3576D5}" dt="2026-01-15T14:12:36.092" v="72" actId="1076"/>
          <ac:picMkLst>
            <pc:docMk/>
            <pc:sldMk cId="3909253977" sldId="356"/>
            <ac:picMk id="8" creationId="{328A26CD-3690-40BA-95DC-B2C1EADE0DC1}"/>
          </ac:picMkLst>
        </pc:picChg>
      </pc:sldChg>
      <pc:sldChg chg="modSp mod">
        <pc:chgData name="Beckie Evans" userId="f4f3d902-2880-48d7-bf95-7e8feab7ab75" providerId="ADAL" clId="{0034F5C3-ECE6-448B-8EEA-7775DB3576D5}" dt="2026-01-15T14:11:20.309" v="58" actId="14100"/>
        <pc:sldMkLst>
          <pc:docMk/>
          <pc:sldMk cId="4170254442" sldId="358"/>
        </pc:sldMkLst>
        <pc:spChg chg="mod">
          <ac:chgData name="Beckie Evans" userId="f4f3d902-2880-48d7-bf95-7e8feab7ab75" providerId="ADAL" clId="{0034F5C3-ECE6-448B-8EEA-7775DB3576D5}" dt="2026-01-15T14:11:20.309" v="58" actId="14100"/>
          <ac:spMkLst>
            <pc:docMk/>
            <pc:sldMk cId="4170254442" sldId="358"/>
            <ac:spMk id="2" creationId="{00000000-0000-0000-0000-000000000000}"/>
          </ac:spMkLst>
        </pc:spChg>
      </pc:sldChg>
      <pc:sldChg chg="addSp delSp modSp mod">
        <pc:chgData name="Beckie Evans" userId="f4f3d902-2880-48d7-bf95-7e8feab7ab75" providerId="ADAL" clId="{0034F5C3-ECE6-448B-8EEA-7775DB3576D5}" dt="2026-01-15T14:40:36.101" v="849" actId="1076"/>
        <pc:sldMkLst>
          <pc:docMk/>
          <pc:sldMk cId="2473760378" sldId="359"/>
        </pc:sldMkLst>
        <pc:spChg chg="mod">
          <ac:chgData name="Beckie Evans" userId="f4f3d902-2880-48d7-bf95-7e8feab7ab75" providerId="ADAL" clId="{0034F5C3-ECE6-448B-8EEA-7775DB3576D5}" dt="2026-01-15T14:40:01.686" v="845" actId="255"/>
          <ac:spMkLst>
            <pc:docMk/>
            <pc:sldMk cId="2473760378" sldId="359"/>
            <ac:spMk id="2" creationId="{00000000-0000-0000-0000-000000000000}"/>
          </ac:spMkLst>
        </pc:spChg>
        <pc:spChg chg="mod">
          <ac:chgData name="Beckie Evans" userId="f4f3d902-2880-48d7-bf95-7e8feab7ab75" providerId="ADAL" clId="{0034F5C3-ECE6-448B-8EEA-7775DB3576D5}" dt="2026-01-15T14:40:10.076" v="847" actId="255"/>
          <ac:spMkLst>
            <pc:docMk/>
            <pc:sldMk cId="2473760378" sldId="359"/>
            <ac:spMk id="3" creationId="{00000000-0000-0000-0000-000000000000}"/>
          </ac:spMkLst>
        </pc:spChg>
        <pc:picChg chg="add mod">
          <ac:chgData name="Beckie Evans" userId="f4f3d902-2880-48d7-bf95-7e8feab7ab75" providerId="ADAL" clId="{0034F5C3-ECE6-448B-8EEA-7775DB3576D5}" dt="2026-01-15T14:40:36.101" v="849" actId="1076"/>
          <ac:picMkLst>
            <pc:docMk/>
            <pc:sldMk cId="2473760378" sldId="359"/>
            <ac:picMk id="3074" creationId="{898069E3-F8DD-F27D-9032-E9E4A51B542B}"/>
          </ac:picMkLst>
        </pc:picChg>
        <pc:picChg chg="del mod">
          <ac:chgData name="Beckie Evans" userId="f4f3d902-2880-48d7-bf95-7e8feab7ab75" providerId="ADAL" clId="{0034F5C3-ECE6-448B-8EEA-7775DB3576D5}" dt="2026-01-15T14:39:29.891" v="844" actId="478"/>
          <ac:picMkLst>
            <pc:docMk/>
            <pc:sldMk cId="2473760378" sldId="359"/>
            <ac:picMk id="6146" creationId="{E3A9BC43-9165-4DF0-A486-F557A0BA41FF}"/>
          </ac:picMkLst>
        </pc:picChg>
      </pc:sldChg>
      <pc:sldChg chg="modSp mod">
        <pc:chgData name="Beckie Evans" userId="f4f3d902-2880-48d7-bf95-7e8feab7ab75" providerId="ADAL" clId="{0034F5C3-ECE6-448B-8EEA-7775DB3576D5}" dt="2026-01-15T14:25:15.139" v="496" actId="255"/>
        <pc:sldMkLst>
          <pc:docMk/>
          <pc:sldMk cId="37271584" sldId="362"/>
        </pc:sldMkLst>
        <pc:spChg chg="mod">
          <ac:chgData name="Beckie Evans" userId="f4f3d902-2880-48d7-bf95-7e8feab7ab75" providerId="ADAL" clId="{0034F5C3-ECE6-448B-8EEA-7775DB3576D5}" dt="2026-01-15T14:25:15.139" v="496" actId="255"/>
          <ac:spMkLst>
            <pc:docMk/>
            <pc:sldMk cId="37271584" sldId="362"/>
            <ac:spMk id="3" creationId="{00000000-0000-0000-0000-000000000000}"/>
          </ac:spMkLst>
        </pc:spChg>
      </pc:sldChg>
      <pc:sldChg chg="modSp mod setBg">
        <pc:chgData name="Beckie Evans" userId="f4f3d902-2880-48d7-bf95-7e8feab7ab75" providerId="ADAL" clId="{0034F5C3-ECE6-448B-8EEA-7775DB3576D5}" dt="2026-01-15T14:19:16.182" v="111" actId="255"/>
        <pc:sldMkLst>
          <pc:docMk/>
          <pc:sldMk cId="4078418169" sldId="363"/>
        </pc:sldMkLst>
        <pc:spChg chg="mod">
          <ac:chgData name="Beckie Evans" userId="f4f3d902-2880-48d7-bf95-7e8feab7ab75" providerId="ADAL" clId="{0034F5C3-ECE6-448B-8EEA-7775DB3576D5}" dt="2026-01-15T14:19:16.182" v="111" actId="255"/>
          <ac:spMkLst>
            <pc:docMk/>
            <pc:sldMk cId="4078418169" sldId="363"/>
            <ac:spMk id="2" creationId="{00000000-0000-0000-0000-000000000000}"/>
          </ac:spMkLst>
        </pc:spChg>
        <pc:spChg chg="mod">
          <ac:chgData name="Beckie Evans" userId="f4f3d902-2880-48d7-bf95-7e8feab7ab75" providerId="ADAL" clId="{0034F5C3-ECE6-448B-8EEA-7775DB3576D5}" dt="2026-01-15T14:13:54.873" v="76" actId="255"/>
          <ac:spMkLst>
            <pc:docMk/>
            <pc:sldMk cId="4078418169" sldId="363"/>
            <ac:spMk id="3" creationId="{00000000-0000-0000-0000-000000000000}"/>
          </ac:spMkLst>
        </pc:spChg>
      </pc:sldChg>
      <pc:sldChg chg="addSp delSp modSp mod">
        <pc:chgData name="Beckie Evans" userId="f4f3d902-2880-48d7-bf95-7e8feab7ab75" providerId="ADAL" clId="{0034F5C3-ECE6-448B-8EEA-7775DB3576D5}" dt="2026-01-15T14:24:49.466" v="495" actId="1076"/>
        <pc:sldMkLst>
          <pc:docMk/>
          <pc:sldMk cId="1007054948" sldId="364"/>
        </pc:sldMkLst>
        <pc:spChg chg="mod">
          <ac:chgData name="Beckie Evans" userId="f4f3d902-2880-48d7-bf95-7e8feab7ab75" providerId="ADAL" clId="{0034F5C3-ECE6-448B-8EEA-7775DB3576D5}" dt="2026-01-15T14:24:29.838" v="371" actId="27636"/>
          <ac:spMkLst>
            <pc:docMk/>
            <pc:sldMk cId="1007054948" sldId="364"/>
            <ac:spMk id="2" creationId="{00000000-0000-0000-0000-000000000000}"/>
          </ac:spMkLst>
        </pc:spChg>
        <pc:spChg chg="mod">
          <ac:chgData name="Beckie Evans" userId="f4f3d902-2880-48d7-bf95-7e8feab7ab75" providerId="ADAL" clId="{0034F5C3-ECE6-448B-8EEA-7775DB3576D5}" dt="2026-01-15T14:24:44.882" v="492" actId="20577"/>
          <ac:spMkLst>
            <pc:docMk/>
            <pc:sldMk cId="1007054948" sldId="364"/>
            <ac:spMk id="3" creationId="{00000000-0000-0000-0000-000000000000}"/>
          </ac:spMkLst>
        </pc:spChg>
        <pc:spChg chg="add del mod">
          <ac:chgData name="Beckie Evans" userId="f4f3d902-2880-48d7-bf95-7e8feab7ab75" providerId="ADAL" clId="{0034F5C3-ECE6-448B-8EEA-7775DB3576D5}" dt="2026-01-15T14:24:09.480" v="363"/>
          <ac:spMkLst>
            <pc:docMk/>
            <pc:sldMk cId="1007054948" sldId="364"/>
            <ac:spMk id="5" creationId="{C6D518F7-3731-DA08-64C7-076469EEE4EC}"/>
          </ac:spMkLst>
        </pc:spChg>
        <pc:picChg chg="del">
          <ac:chgData name="Beckie Evans" userId="f4f3d902-2880-48d7-bf95-7e8feab7ab75" providerId="ADAL" clId="{0034F5C3-ECE6-448B-8EEA-7775DB3576D5}" dt="2026-01-15T14:23:48.750" v="357" actId="478"/>
          <ac:picMkLst>
            <pc:docMk/>
            <pc:sldMk cId="1007054948" sldId="364"/>
            <ac:picMk id="4" creationId="{00000000-0000-0000-0000-000000000000}"/>
          </ac:picMkLst>
        </pc:picChg>
        <pc:picChg chg="add mod">
          <ac:chgData name="Beckie Evans" userId="f4f3d902-2880-48d7-bf95-7e8feab7ab75" providerId="ADAL" clId="{0034F5C3-ECE6-448B-8EEA-7775DB3576D5}" dt="2026-01-15T14:24:49.466" v="495" actId="1076"/>
          <ac:picMkLst>
            <pc:docMk/>
            <pc:sldMk cId="1007054948" sldId="364"/>
            <ac:picMk id="1026" creationId="{5F94C1A7-24F0-4FCC-B79E-56DFCB288A5A}"/>
          </ac:picMkLst>
        </pc:picChg>
      </pc:sldChg>
      <pc:sldChg chg="modSp mod">
        <pc:chgData name="Beckie Evans" userId="f4f3d902-2880-48d7-bf95-7e8feab7ab75" providerId="ADAL" clId="{0034F5C3-ECE6-448B-8EEA-7775DB3576D5}" dt="2026-01-15T14:17:35.073" v="106" actId="255"/>
        <pc:sldMkLst>
          <pc:docMk/>
          <pc:sldMk cId="342934856" sldId="367"/>
        </pc:sldMkLst>
        <pc:spChg chg="mod">
          <ac:chgData name="Beckie Evans" userId="f4f3d902-2880-48d7-bf95-7e8feab7ab75" providerId="ADAL" clId="{0034F5C3-ECE6-448B-8EEA-7775DB3576D5}" dt="2026-01-15T14:17:21.117" v="104" actId="14100"/>
          <ac:spMkLst>
            <pc:docMk/>
            <pc:sldMk cId="342934856" sldId="367"/>
            <ac:spMk id="2" creationId="{00000000-0000-0000-0000-000000000000}"/>
          </ac:spMkLst>
        </pc:spChg>
        <pc:spChg chg="mod">
          <ac:chgData name="Beckie Evans" userId="f4f3d902-2880-48d7-bf95-7e8feab7ab75" providerId="ADAL" clId="{0034F5C3-ECE6-448B-8EEA-7775DB3576D5}" dt="2026-01-15T14:17:35.073" v="106" actId="255"/>
          <ac:spMkLst>
            <pc:docMk/>
            <pc:sldMk cId="342934856" sldId="367"/>
            <ac:spMk id="3" creationId="{00000000-0000-0000-0000-000000000000}"/>
          </ac:spMkLst>
        </pc:spChg>
      </pc:sldChg>
      <pc:sldChg chg="modSp mod">
        <pc:chgData name="Beckie Evans" userId="f4f3d902-2880-48d7-bf95-7e8feab7ab75" providerId="ADAL" clId="{0034F5C3-ECE6-448B-8EEA-7775DB3576D5}" dt="2026-01-15T14:30:36.800" v="598" actId="20577"/>
        <pc:sldMkLst>
          <pc:docMk/>
          <pc:sldMk cId="2419679496" sldId="368"/>
        </pc:sldMkLst>
        <pc:spChg chg="mod">
          <ac:chgData name="Beckie Evans" userId="f4f3d902-2880-48d7-bf95-7e8feab7ab75" providerId="ADAL" clId="{0034F5C3-ECE6-448B-8EEA-7775DB3576D5}" dt="2026-01-15T14:30:36.800" v="598" actId="20577"/>
          <ac:spMkLst>
            <pc:docMk/>
            <pc:sldMk cId="2419679496" sldId="368"/>
            <ac:spMk id="3" creationId="{00000000-0000-0000-0000-000000000000}"/>
          </ac:spMkLst>
        </pc:spChg>
      </pc:sldChg>
      <pc:sldChg chg="modSp mod">
        <pc:chgData name="Beckie Evans" userId="f4f3d902-2880-48d7-bf95-7e8feab7ab75" providerId="ADAL" clId="{0034F5C3-ECE6-448B-8EEA-7775DB3576D5}" dt="2026-01-15T14:36:01.656" v="713" actId="1076"/>
        <pc:sldMkLst>
          <pc:docMk/>
          <pc:sldMk cId="3025548877" sldId="370"/>
        </pc:sldMkLst>
        <pc:picChg chg="mod">
          <ac:chgData name="Beckie Evans" userId="f4f3d902-2880-48d7-bf95-7e8feab7ab75" providerId="ADAL" clId="{0034F5C3-ECE6-448B-8EEA-7775DB3576D5}" dt="2026-01-15T14:36:01.656" v="713" actId="1076"/>
          <ac:picMkLst>
            <pc:docMk/>
            <pc:sldMk cId="3025548877" sldId="370"/>
            <ac:picMk id="5" creationId="{00000000-0000-0000-0000-000000000000}"/>
          </ac:picMkLst>
        </pc:picChg>
      </pc:sldChg>
      <pc:sldChg chg="modSp mod">
        <pc:chgData name="Beckie Evans" userId="f4f3d902-2880-48d7-bf95-7e8feab7ab75" providerId="ADAL" clId="{0034F5C3-ECE6-448B-8EEA-7775DB3576D5}" dt="2026-01-15T14:35:50.925" v="711" actId="20577"/>
        <pc:sldMkLst>
          <pc:docMk/>
          <pc:sldMk cId="1159252735" sldId="372"/>
        </pc:sldMkLst>
        <pc:spChg chg="mod">
          <ac:chgData name="Beckie Evans" userId="f4f3d902-2880-48d7-bf95-7e8feab7ab75" providerId="ADAL" clId="{0034F5C3-ECE6-448B-8EEA-7775DB3576D5}" dt="2026-01-15T14:35:50.925" v="711" actId="20577"/>
          <ac:spMkLst>
            <pc:docMk/>
            <pc:sldMk cId="1159252735" sldId="372"/>
            <ac:spMk id="3" creationId="{00000000-0000-0000-0000-000000000000}"/>
          </ac:spMkLst>
        </pc:spChg>
      </pc:sldChg>
      <pc:sldChg chg="addSp delSp modSp mod">
        <pc:chgData name="Beckie Evans" userId="f4f3d902-2880-48d7-bf95-7e8feab7ab75" providerId="ADAL" clId="{0034F5C3-ECE6-448B-8EEA-7775DB3576D5}" dt="2026-01-15T14:22:07.021" v="355" actId="1076"/>
        <pc:sldMkLst>
          <pc:docMk/>
          <pc:sldMk cId="3573210490" sldId="373"/>
        </pc:sldMkLst>
        <pc:spChg chg="mod">
          <ac:chgData name="Beckie Evans" userId="f4f3d902-2880-48d7-bf95-7e8feab7ab75" providerId="ADAL" clId="{0034F5C3-ECE6-448B-8EEA-7775DB3576D5}" dt="2026-01-15T14:21:08.469" v="347" actId="14100"/>
          <ac:spMkLst>
            <pc:docMk/>
            <pc:sldMk cId="3573210490" sldId="373"/>
            <ac:spMk id="2" creationId="{00000000-0000-0000-0000-000000000000}"/>
          </ac:spMkLst>
        </pc:spChg>
        <pc:spChg chg="add mod">
          <ac:chgData name="Beckie Evans" userId="f4f3d902-2880-48d7-bf95-7e8feab7ab75" providerId="ADAL" clId="{0034F5C3-ECE6-448B-8EEA-7775DB3576D5}" dt="2026-01-15T14:21:04.202" v="344" actId="20577"/>
          <ac:spMkLst>
            <pc:docMk/>
            <pc:sldMk cId="3573210490" sldId="373"/>
            <ac:spMk id="3" creationId="{0F6E4202-3CB2-CA0C-E2B1-0938EDA0CA36}"/>
          </ac:spMkLst>
        </pc:spChg>
        <pc:graphicFrameChg chg="del mod modGraphic">
          <ac:chgData name="Beckie Evans" userId="f4f3d902-2880-48d7-bf95-7e8feab7ab75" providerId="ADAL" clId="{0034F5C3-ECE6-448B-8EEA-7775DB3576D5}" dt="2026-01-15T14:20:46.094" v="342" actId="478"/>
          <ac:graphicFrameMkLst>
            <pc:docMk/>
            <pc:sldMk cId="3573210490" sldId="373"/>
            <ac:graphicFrameMk id="5" creationId="{EF8A3B79-A599-4328-9E6D-51953B1E3A8C}"/>
          </ac:graphicFrameMkLst>
        </pc:graphicFrameChg>
        <pc:graphicFrameChg chg="add del mod">
          <ac:chgData name="Beckie Evans" userId="f4f3d902-2880-48d7-bf95-7e8feab7ab75" providerId="ADAL" clId="{0034F5C3-ECE6-448B-8EEA-7775DB3576D5}" dt="2026-01-15T14:22:00.592" v="354"/>
          <ac:graphicFrameMkLst>
            <pc:docMk/>
            <pc:sldMk cId="3573210490" sldId="373"/>
            <ac:graphicFrameMk id="8" creationId="{E943E69D-F620-4375-BC3C-E851095109DB}"/>
          </ac:graphicFrameMkLst>
        </pc:graphicFrameChg>
        <pc:picChg chg="mod">
          <ac:chgData name="Beckie Evans" userId="f4f3d902-2880-48d7-bf95-7e8feab7ab75" providerId="ADAL" clId="{0034F5C3-ECE6-448B-8EEA-7775DB3576D5}" dt="2026-01-15T14:22:07.021" v="355" actId="1076"/>
          <ac:picMkLst>
            <pc:docMk/>
            <pc:sldMk cId="3573210490" sldId="373"/>
            <ac:picMk id="6" creationId="{27AB749E-A9B1-4D3F-8E93-50A66C76154C}"/>
          </ac:picMkLst>
        </pc:picChg>
      </pc:sldChg>
      <pc:sldChg chg="modSp">
        <pc:chgData name="Beckie Evans" userId="f4f3d902-2880-48d7-bf95-7e8feab7ab75" providerId="ADAL" clId="{0034F5C3-ECE6-448B-8EEA-7775DB3576D5}" dt="2026-01-15T14:37:44.237" v="798" actId="1076"/>
        <pc:sldMkLst>
          <pc:docMk/>
          <pc:sldMk cId="1820691204" sldId="375"/>
        </pc:sldMkLst>
        <pc:picChg chg="mod">
          <ac:chgData name="Beckie Evans" userId="f4f3d902-2880-48d7-bf95-7e8feab7ab75" providerId="ADAL" clId="{0034F5C3-ECE6-448B-8EEA-7775DB3576D5}" dt="2026-01-15T14:37:44.237" v="798" actId="1076"/>
          <ac:picMkLst>
            <pc:docMk/>
            <pc:sldMk cId="1820691204" sldId="375"/>
            <ac:picMk id="6" creationId="{A2DDC27F-70B3-4F1B-AA13-7A880B670D8E}"/>
          </ac:picMkLst>
        </pc:picChg>
      </pc:sldChg>
      <pc:sldChg chg="delSp modSp mod">
        <pc:chgData name="Beckie Evans" userId="f4f3d902-2880-48d7-bf95-7e8feab7ab75" providerId="ADAL" clId="{0034F5C3-ECE6-448B-8EEA-7775DB3576D5}" dt="2026-01-15T14:27:13.665" v="508" actId="1076"/>
        <pc:sldMkLst>
          <pc:docMk/>
          <pc:sldMk cId="4174754710" sldId="376"/>
        </pc:sldMkLst>
        <pc:spChg chg="mod">
          <ac:chgData name="Beckie Evans" userId="f4f3d902-2880-48d7-bf95-7e8feab7ab75" providerId="ADAL" clId="{0034F5C3-ECE6-448B-8EEA-7775DB3576D5}" dt="2026-01-15T14:27:01.336" v="504" actId="207"/>
          <ac:spMkLst>
            <pc:docMk/>
            <pc:sldMk cId="4174754710" sldId="376"/>
            <ac:spMk id="8" creationId="{E2D10510-8C25-4BD0-B21E-8E6B3A946853}"/>
          </ac:spMkLst>
        </pc:spChg>
        <pc:picChg chg="mod">
          <ac:chgData name="Beckie Evans" userId="f4f3d902-2880-48d7-bf95-7e8feab7ab75" providerId="ADAL" clId="{0034F5C3-ECE6-448B-8EEA-7775DB3576D5}" dt="2026-01-15T14:27:13.665" v="508" actId="1076"/>
          <ac:picMkLst>
            <pc:docMk/>
            <pc:sldMk cId="4174754710" sldId="376"/>
            <ac:picMk id="7" creationId="{8BD70D83-63F7-4565-B5D3-74A5CC0CCBE0}"/>
          </ac:picMkLst>
        </pc:picChg>
        <pc:picChg chg="del mod">
          <ac:chgData name="Beckie Evans" userId="f4f3d902-2880-48d7-bf95-7e8feab7ab75" providerId="ADAL" clId="{0034F5C3-ECE6-448B-8EEA-7775DB3576D5}" dt="2026-01-15T14:27:07.603" v="506" actId="478"/>
          <ac:picMkLst>
            <pc:docMk/>
            <pc:sldMk cId="4174754710" sldId="376"/>
            <ac:picMk id="6146" creationId="{5F88686F-E5B1-40C6-8FB7-B594A606968F}"/>
          </ac:picMkLst>
        </pc:picChg>
      </pc:sldChg>
      <pc:sldChg chg="delSp modSp mod">
        <pc:chgData name="Beckie Evans" userId="f4f3d902-2880-48d7-bf95-7e8feab7ab75" providerId="ADAL" clId="{0034F5C3-ECE6-448B-8EEA-7775DB3576D5}" dt="2026-01-15T14:37:29.997" v="797"/>
        <pc:sldMkLst>
          <pc:docMk/>
          <pc:sldMk cId="461301773" sldId="379"/>
        </pc:sldMkLst>
        <pc:spChg chg="mod">
          <ac:chgData name="Beckie Evans" userId="f4f3d902-2880-48d7-bf95-7e8feab7ab75" providerId="ADAL" clId="{0034F5C3-ECE6-448B-8EEA-7775DB3576D5}" dt="2026-01-15T14:37:22.340" v="794" actId="20577"/>
          <ac:spMkLst>
            <pc:docMk/>
            <pc:sldMk cId="461301773" sldId="379"/>
            <ac:spMk id="3" creationId="{A8F20765-7599-4289-BFCD-1D27E3B850AC}"/>
          </ac:spMkLst>
        </pc:spChg>
        <pc:spChg chg="del mod">
          <ac:chgData name="Beckie Evans" userId="f4f3d902-2880-48d7-bf95-7e8feab7ab75" providerId="ADAL" clId="{0034F5C3-ECE6-448B-8EEA-7775DB3576D5}" dt="2026-01-15T14:37:29.997" v="797"/>
          <ac:spMkLst>
            <pc:docMk/>
            <pc:sldMk cId="461301773" sldId="379"/>
            <ac:spMk id="6" creationId="{C0E1165B-275C-4C0C-B31F-99D0B3BCBE64}"/>
          </ac:spMkLst>
        </pc:spChg>
        <pc:picChg chg="mod">
          <ac:chgData name="Beckie Evans" userId="f4f3d902-2880-48d7-bf95-7e8feab7ab75" providerId="ADAL" clId="{0034F5C3-ECE6-448B-8EEA-7775DB3576D5}" dt="2026-01-15T14:37:26.243" v="795" actId="1076"/>
          <ac:picMkLst>
            <pc:docMk/>
            <pc:sldMk cId="461301773" sldId="379"/>
            <ac:picMk id="7" creationId="{339AB97B-03E7-8F21-2FC5-74F64E429C19}"/>
          </ac:picMkLst>
        </pc:picChg>
      </pc:sldChg>
      <pc:sldChg chg="delSp modSp mod">
        <pc:chgData name="Beckie Evans" userId="f4f3d902-2880-48d7-bf95-7e8feab7ab75" providerId="ADAL" clId="{0034F5C3-ECE6-448B-8EEA-7775DB3576D5}" dt="2026-01-15T14:11:02.741" v="40" actId="14100"/>
        <pc:sldMkLst>
          <pc:docMk/>
          <pc:sldMk cId="2842671824" sldId="382"/>
        </pc:sldMkLst>
        <pc:spChg chg="mod">
          <ac:chgData name="Beckie Evans" userId="f4f3d902-2880-48d7-bf95-7e8feab7ab75" providerId="ADAL" clId="{0034F5C3-ECE6-448B-8EEA-7775DB3576D5}" dt="2026-01-15T14:10:56.831" v="38" actId="14100"/>
          <ac:spMkLst>
            <pc:docMk/>
            <pc:sldMk cId="2842671824" sldId="382"/>
            <ac:spMk id="3" creationId="{00000000-0000-0000-0000-000000000000}"/>
          </ac:spMkLst>
        </pc:spChg>
        <pc:spChg chg="del mod">
          <ac:chgData name="Beckie Evans" userId="f4f3d902-2880-48d7-bf95-7e8feab7ab75" providerId="ADAL" clId="{0034F5C3-ECE6-448B-8EEA-7775DB3576D5}" dt="2026-01-15T14:10:29.984" v="17" actId="478"/>
          <ac:spMkLst>
            <pc:docMk/>
            <pc:sldMk cId="2842671824" sldId="382"/>
            <ac:spMk id="7" creationId="{02F0BB70-EA78-4677-A946-BA6BB69DB62E}"/>
          </ac:spMkLst>
        </pc:spChg>
        <pc:graphicFrameChg chg="mod">
          <ac:chgData name="Beckie Evans" userId="f4f3d902-2880-48d7-bf95-7e8feab7ab75" providerId="ADAL" clId="{0034F5C3-ECE6-448B-8EEA-7775DB3576D5}" dt="2026-01-15T14:11:02.741" v="40" actId="14100"/>
          <ac:graphicFrameMkLst>
            <pc:docMk/>
            <pc:sldMk cId="2842671824" sldId="382"/>
            <ac:graphicFrameMk id="4" creationId="{D531255D-B09C-44E7-96B5-CDC3E206C183}"/>
          </ac:graphicFrameMkLst>
        </pc:graphicFrameChg>
      </pc:sldChg>
      <pc:sldChg chg="modSp mod">
        <pc:chgData name="Beckie Evans" userId="f4f3d902-2880-48d7-bf95-7e8feab7ab75" providerId="ADAL" clId="{0034F5C3-ECE6-448B-8EEA-7775DB3576D5}" dt="2026-01-15T14:28:27.909" v="520" actId="1076"/>
        <pc:sldMkLst>
          <pc:docMk/>
          <pc:sldMk cId="4145208115" sldId="383"/>
        </pc:sldMkLst>
        <pc:spChg chg="mod">
          <ac:chgData name="Beckie Evans" userId="f4f3d902-2880-48d7-bf95-7e8feab7ab75" providerId="ADAL" clId="{0034F5C3-ECE6-448B-8EEA-7775DB3576D5}" dt="2026-01-15T14:28:24.564" v="519" actId="20577"/>
          <ac:spMkLst>
            <pc:docMk/>
            <pc:sldMk cId="4145208115" sldId="383"/>
            <ac:spMk id="3" creationId="{A2B03CF6-1A38-24CD-D2CF-8315F748CAB0}"/>
          </ac:spMkLst>
        </pc:spChg>
        <pc:picChg chg="mod">
          <ac:chgData name="Beckie Evans" userId="f4f3d902-2880-48d7-bf95-7e8feab7ab75" providerId="ADAL" clId="{0034F5C3-ECE6-448B-8EEA-7775DB3576D5}" dt="2026-01-15T14:28:27.909" v="520" actId="1076"/>
          <ac:picMkLst>
            <pc:docMk/>
            <pc:sldMk cId="4145208115" sldId="383"/>
            <ac:picMk id="5" creationId="{0DE65EB0-F166-FE0C-27D5-BDC2F3A602EE}"/>
          </ac:picMkLst>
        </pc:picChg>
      </pc:sldChg>
      <pc:sldChg chg="modSp mod">
        <pc:chgData name="Beckie Evans" userId="f4f3d902-2880-48d7-bf95-7e8feab7ab75" providerId="ADAL" clId="{0034F5C3-ECE6-448B-8EEA-7775DB3576D5}" dt="2026-01-15T15:08:06.470" v="860" actId="20577"/>
        <pc:sldMkLst>
          <pc:docMk/>
          <pc:sldMk cId="780813619" sldId="384"/>
        </pc:sldMkLst>
        <pc:spChg chg="mod">
          <ac:chgData name="Beckie Evans" userId="f4f3d902-2880-48d7-bf95-7e8feab7ab75" providerId="ADAL" clId="{0034F5C3-ECE6-448B-8EEA-7775DB3576D5}" dt="2026-01-15T15:08:06.470" v="860" actId="20577"/>
          <ac:spMkLst>
            <pc:docMk/>
            <pc:sldMk cId="780813619" sldId="384"/>
            <ac:spMk id="3" creationId="{61CD8215-4F90-A096-0285-3930A843E514}"/>
          </ac:spMkLst>
        </pc:spChg>
      </pc:sldChg>
      <pc:sldChg chg="modSp mod">
        <pc:chgData name="Beckie Evans" userId="f4f3d902-2880-48d7-bf95-7e8feab7ab75" providerId="ADAL" clId="{0034F5C3-ECE6-448B-8EEA-7775DB3576D5}" dt="2026-01-15T14:29:44.593" v="569" actId="114"/>
        <pc:sldMkLst>
          <pc:docMk/>
          <pc:sldMk cId="1652753216" sldId="386"/>
        </pc:sldMkLst>
        <pc:spChg chg="mod">
          <ac:chgData name="Beckie Evans" userId="f4f3d902-2880-48d7-bf95-7e8feab7ab75" providerId="ADAL" clId="{0034F5C3-ECE6-448B-8EEA-7775DB3576D5}" dt="2026-01-15T14:29:44.593" v="569" actId="114"/>
          <ac:spMkLst>
            <pc:docMk/>
            <pc:sldMk cId="1652753216" sldId="386"/>
            <ac:spMk id="6" creationId="{1277D114-8032-EF2C-6AB5-FB34FAB81718}"/>
          </ac:spMkLst>
        </pc:spChg>
      </pc:sldChg>
      <pc:sldChg chg="modSp">
        <pc:chgData name="Beckie Evans" userId="f4f3d902-2880-48d7-bf95-7e8feab7ab75" providerId="ADAL" clId="{0034F5C3-ECE6-448B-8EEA-7775DB3576D5}" dt="2026-01-15T14:30:03.207" v="570" actId="1076"/>
        <pc:sldMkLst>
          <pc:docMk/>
          <pc:sldMk cId="1812565051" sldId="387"/>
        </pc:sldMkLst>
        <pc:picChg chg="mod">
          <ac:chgData name="Beckie Evans" userId="f4f3d902-2880-48d7-bf95-7e8feab7ab75" providerId="ADAL" clId="{0034F5C3-ECE6-448B-8EEA-7775DB3576D5}" dt="2026-01-15T14:30:03.207" v="570" actId="1076"/>
          <ac:picMkLst>
            <pc:docMk/>
            <pc:sldMk cId="1812565051" sldId="387"/>
            <ac:picMk id="4" creationId="{04D47443-B73F-534F-FDCD-DE77ED1CB683}"/>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9F8168-7F4A-4CDF-801D-A71A4B88E1F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CA"/>
        </a:p>
      </dgm:t>
    </dgm:pt>
    <dgm:pt modelId="{AC19031A-D412-4E3B-9368-80AFE6FE0045}">
      <dgm:prSet/>
      <dgm:spPr>
        <a:solidFill>
          <a:schemeClr val="accent2"/>
        </a:solidFill>
      </dgm:spPr>
      <dgm:t>
        <a:bodyPr/>
        <a:lstStyle/>
        <a:p>
          <a:r>
            <a:rPr lang="en-US" dirty="0">
              <a:latin typeface="Calibri" panose="020F0502020204030204" pitchFamily="34" charset="0"/>
              <a:cs typeface="Calibri" panose="020F0502020204030204" pitchFamily="34" charset="0"/>
            </a:rPr>
            <a:t>How Does Learning Happen?</a:t>
          </a:r>
        </a:p>
      </dgm:t>
    </dgm:pt>
    <dgm:pt modelId="{4C43A3EB-9371-4921-A112-72B1CA73D541}" type="parTrans" cxnId="{3D1EAA3C-7C5D-4272-B7CD-8DD8EDA3E4DB}">
      <dgm:prSet/>
      <dgm:spPr/>
      <dgm:t>
        <a:bodyPr/>
        <a:lstStyle/>
        <a:p>
          <a:endParaRPr lang="en-CA"/>
        </a:p>
      </dgm:t>
    </dgm:pt>
    <dgm:pt modelId="{28174C71-A461-454E-9996-BD74B480AA87}" type="sibTrans" cxnId="{3D1EAA3C-7C5D-4272-B7CD-8DD8EDA3E4DB}">
      <dgm:prSet/>
      <dgm:spPr/>
      <dgm:t>
        <a:bodyPr/>
        <a:lstStyle/>
        <a:p>
          <a:endParaRPr lang="en-CA"/>
        </a:p>
      </dgm:t>
    </dgm:pt>
    <dgm:pt modelId="{93E76C0D-7246-46F8-86BE-C70F24ED92C3}">
      <dgm:prSet/>
      <dgm:spPr>
        <a:solidFill>
          <a:schemeClr val="accent3"/>
        </a:solidFill>
      </dgm:spPr>
      <dgm:t>
        <a:bodyPr/>
        <a:lstStyle/>
        <a:p>
          <a:r>
            <a:rPr lang="en-US">
              <a:latin typeface="Calibri" panose="020F0502020204030204" pitchFamily="34" charset="0"/>
              <a:cs typeface="Calibri" panose="020F0502020204030204" pitchFamily="34" charset="0"/>
            </a:rPr>
            <a:t>Responsive, Caring Relationships</a:t>
          </a:r>
        </a:p>
      </dgm:t>
    </dgm:pt>
    <dgm:pt modelId="{826BB1FA-766A-46C7-9DD4-D07D3D9544D7}" type="parTrans" cxnId="{CB4706FE-3900-49DE-AF08-0D825F18B23A}">
      <dgm:prSet/>
      <dgm:spPr/>
      <dgm:t>
        <a:bodyPr/>
        <a:lstStyle/>
        <a:p>
          <a:endParaRPr lang="en-CA"/>
        </a:p>
      </dgm:t>
    </dgm:pt>
    <dgm:pt modelId="{AD569BB2-176B-4088-B55A-EE6165EDB2C2}" type="sibTrans" cxnId="{CB4706FE-3900-49DE-AF08-0D825F18B23A}">
      <dgm:prSet/>
      <dgm:spPr/>
      <dgm:t>
        <a:bodyPr/>
        <a:lstStyle/>
        <a:p>
          <a:endParaRPr lang="en-CA"/>
        </a:p>
      </dgm:t>
    </dgm:pt>
    <dgm:pt modelId="{C6BF8CCD-C25E-4BB3-8ACD-9E6DCD52A6B2}">
      <dgm:prSet/>
      <dgm:spPr>
        <a:solidFill>
          <a:schemeClr val="accent4"/>
        </a:solidFill>
      </dgm:spPr>
      <dgm:t>
        <a:bodyPr/>
        <a:lstStyle/>
        <a:p>
          <a:r>
            <a:rPr lang="en-US">
              <a:latin typeface="Calibri" panose="020F0502020204030204" pitchFamily="34" charset="0"/>
              <a:cs typeface="Calibri" panose="020F0502020204030204" pitchFamily="34" charset="0"/>
            </a:rPr>
            <a:t>Child Development</a:t>
          </a:r>
        </a:p>
      </dgm:t>
    </dgm:pt>
    <dgm:pt modelId="{FC4AB420-99CB-4B7F-B05D-75F1F3C08A20}" type="parTrans" cxnId="{4E60BB07-BE37-49FC-B583-3244AF6323F4}">
      <dgm:prSet/>
      <dgm:spPr/>
      <dgm:t>
        <a:bodyPr/>
        <a:lstStyle/>
        <a:p>
          <a:endParaRPr lang="en-CA"/>
        </a:p>
      </dgm:t>
    </dgm:pt>
    <dgm:pt modelId="{3F8B01DF-8684-4EB8-A667-93B31334AA4E}" type="sibTrans" cxnId="{4E60BB07-BE37-49FC-B583-3244AF6323F4}">
      <dgm:prSet/>
      <dgm:spPr/>
      <dgm:t>
        <a:bodyPr/>
        <a:lstStyle/>
        <a:p>
          <a:endParaRPr lang="en-CA"/>
        </a:p>
      </dgm:t>
    </dgm:pt>
    <dgm:pt modelId="{1FDC5A1F-D34F-45BA-944B-864FE77BFEB1}" type="pres">
      <dgm:prSet presAssocID="{199F8168-7F4A-4CDF-801D-A71A4B88E1F5}" presName="diagram" presStyleCnt="0">
        <dgm:presLayoutVars>
          <dgm:dir/>
          <dgm:resizeHandles val="exact"/>
        </dgm:presLayoutVars>
      </dgm:prSet>
      <dgm:spPr/>
    </dgm:pt>
    <dgm:pt modelId="{590E9B9B-5562-44B7-9FE2-CE523D4BD604}" type="pres">
      <dgm:prSet presAssocID="{AC19031A-D412-4E3B-9368-80AFE6FE0045}" presName="node" presStyleLbl="node1" presStyleIdx="0" presStyleCnt="3" custLinFactNeighborX="-13941" custLinFactNeighborY="-447">
        <dgm:presLayoutVars>
          <dgm:bulletEnabled val="1"/>
        </dgm:presLayoutVars>
      </dgm:prSet>
      <dgm:spPr/>
    </dgm:pt>
    <dgm:pt modelId="{79FBD4C6-ADC2-4783-877E-FAB921B319A9}" type="pres">
      <dgm:prSet presAssocID="{28174C71-A461-454E-9996-BD74B480AA87}" presName="sibTrans" presStyleCnt="0"/>
      <dgm:spPr/>
    </dgm:pt>
    <dgm:pt modelId="{56A9AAB3-506E-4F52-BAC6-9D2479F817B1}" type="pres">
      <dgm:prSet presAssocID="{93E76C0D-7246-46F8-86BE-C70F24ED92C3}" presName="node" presStyleLbl="node1" presStyleIdx="1" presStyleCnt="3" custLinFactNeighborX="-591" custLinFactNeighborY="-28868">
        <dgm:presLayoutVars>
          <dgm:bulletEnabled val="1"/>
        </dgm:presLayoutVars>
      </dgm:prSet>
      <dgm:spPr/>
    </dgm:pt>
    <dgm:pt modelId="{D69CECB6-4E63-4BAB-8D6B-09F5E5EC6AB9}" type="pres">
      <dgm:prSet presAssocID="{AD569BB2-176B-4088-B55A-EE6165EDB2C2}" presName="sibTrans" presStyleCnt="0"/>
      <dgm:spPr/>
    </dgm:pt>
    <dgm:pt modelId="{40007E6D-BDF4-4CC5-91CB-B615964E70E7}" type="pres">
      <dgm:prSet presAssocID="{C6BF8CCD-C25E-4BB3-8ACD-9E6DCD52A6B2}" presName="node" presStyleLbl="node1" presStyleIdx="2" presStyleCnt="3" custLinFactNeighborX="21886" custLinFactNeighborY="0">
        <dgm:presLayoutVars>
          <dgm:bulletEnabled val="1"/>
        </dgm:presLayoutVars>
      </dgm:prSet>
      <dgm:spPr/>
    </dgm:pt>
  </dgm:ptLst>
  <dgm:cxnLst>
    <dgm:cxn modelId="{4E60BB07-BE37-49FC-B583-3244AF6323F4}" srcId="{199F8168-7F4A-4CDF-801D-A71A4B88E1F5}" destId="{C6BF8CCD-C25E-4BB3-8ACD-9E6DCD52A6B2}" srcOrd="2" destOrd="0" parTransId="{FC4AB420-99CB-4B7F-B05D-75F1F3C08A20}" sibTransId="{3F8B01DF-8684-4EB8-A667-93B31334AA4E}"/>
    <dgm:cxn modelId="{3D1EAA3C-7C5D-4272-B7CD-8DD8EDA3E4DB}" srcId="{199F8168-7F4A-4CDF-801D-A71A4B88E1F5}" destId="{AC19031A-D412-4E3B-9368-80AFE6FE0045}" srcOrd="0" destOrd="0" parTransId="{4C43A3EB-9371-4921-A112-72B1CA73D541}" sibTransId="{28174C71-A461-454E-9996-BD74B480AA87}"/>
    <dgm:cxn modelId="{88CDC53C-EA93-4ED9-AB9F-F45D442CFD59}" type="presOf" srcId="{93E76C0D-7246-46F8-86BE-C70F24ED92C3}" destId="{56A9AAB3-506E-4F52-BAC6-9D2479F817B1}" srcOrd="0" destOrd="0" presId="urn:microsoft.com/office/officeart/2005/8/layout/default"/>
    <dgm:cxn modelId="{A721CE9B-B842-41A8-93DC-0797C2494DAA}" type="presOf" srcId="{AC19031A-D412-4E3B-9368-80AFE6FE0045}" destId="{590E9B9B-5562-44B7-9FE2-CE523D4BD604}" srcOrd="0" destOrd="0" presId="urn:microsoft.com/office/officeart/2005/8/layout/default"/>
    <dgm:cxn modelId="{DA3E32EB-94FA-4BB4-98E9-B91FD925C7D0}" type="presOf" srcId="{199F8168-7F4A-4CDF-801D-A71A4B88E1F5}" destId="{1FDC5A1F-D34F-45BA-944B-864FE77BFEB1}" srcOrd="0" destOrd="0" presId="urn:microsoft.com/office/officeart/2005/8/layout/default"/>
    <dgm:cxn modelId="{B5E311F9-FEBC-43AF-85EE-F8F6A3DCBD44}" type="presOf" srcId="{C6BF8CCD-C25E-4BB3-8ACD-9E6DCD52A6B2}" destId="{40007E6D-BDF4-4CC5-91CB-B615964E70E7}" srcOrd="0" destOrd="0" presId="urn:microsoft.com/office/officeart/2005/8/layout/default"/>
    <dgm:cxn modelId="{CB4706FE-3900-49DE-AF08-0D825F18B23A}" srcId="{199F8168-7F4A-4CDF-801D-A71A4B88E1F5}" destId="{93E76C0D-7246-46F8-86BE-C70F24ED92C3}" srcOrd="1" destOrd="0" parTransId="{826BB1FA-766A-46C7-9DD4-D07D3D9544D7}" sibTransId="{AD569BB2-176B-4088-B55A-EE6165EDB2C2}"/>
    <dgm:cxn modelId="{3C804016-AE8E-4DBB-B87B-074203D07D75}" type="presParOf" srcId="{1FDC5A1F-D34F-45BA-944B-864FE77BFEB1}" destId="{590E9B9B-5562-44B7-9FE2-CE523D4BD604}" srcOrd="0" destOrd="0" presId="urn:microsoft.com/office/officeart/2005/8/layout/default"/>
    <dgm:cxn modelId="{3373139D-19F7-4BA8-87D9-4639B8073E3B}" type="presParOf" srcId="{1FDC5A1F-D34F-45BA-944B-864FE77BFEB1}" destId="{79FBD4C6-ADC2-4783-877E-FAB921B319A9}" srcOrd="1" destOrd="0" presId="urn:microsoft.com/office/officeart/2005/8/layout/default"/>
    <dgm:cxn modelId="{6A4CCAEF-A299-4D61-97DB-610F71D2A7A3}" type="presParOf" srcId="{1FDC5A1F-D34F-45BA-944B-864FE77BFEB1}" destId="{56A9AAB3-506E-4F52-BAC6-9D2479F817B1}" srcOrd="2" destOrd="0" presId="urn:microsoft.com/office/officeart/2005/8/layout/default"/>
    <dgm:cxn modelId="{D0685D67-B64B-4871-963A-77B8A9800974}" type="presParOf" srcId="{1FDC5A1F-D34F-45BA-944B-864FE77BFEB1}" destId="{D69CECB6-4E63-4BAB-8D6B-09F5E5EC6AB9}" srcOrd="3" destOrd="0" presId="urn:microsoft.com/office/officeart/2005/8/layout/default"/>
    <dgm:cxn modelId="{950AC290-CC08-4329-B338-E1D8726EDA83}" type="presParOf" srcId="{1FDC5A1F-D34F-45BA-944B-864FE77BFEB1}" destId="{40007E6D-BDF4-4CC5-91CB-B615964E70E7}"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61972B2-B3B6-4480-98CA-B22EE147E9D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18EBBC-EC41-47C8-B0C1-74099BDC388D}">
      <dgm:prSet/>
      <dgm:spPr/>
      <dgm:t>
        <a:bodyPr/>
        <a:lstStyle/>
        <a:p>
          <a:pPr>
            <a:lnSpc>
              <a:spcPct val="100000"/>
            </a:lnSpc>
          </a:pPr>
          <a:r>
            <a:rPr lang="en-US" b="1" i="0" dirty="0"/>
            <a:t>The provincial pedagogy for early learning, How Does Learning Happen? </a:t>
          </a:r>
          <a:r>
            <a:rPr lang="en-US" b="1" i="1" dirty="0"/>
            <a:t>“expands on what we know about child development and invites educators to consider a more complex view of children and the contexts in which they learn and make sense of the world around them. This thinking may require, for some, a shift in mindsets and habits.  It may prompt a rethinking of theories and practices”. HDLH? Pg. 17</a:t>
          </a:r>
          <a:endParaRPr lang="en-US" b="1" dirty="0"/>
        </a:p>
      </dgm:t>
    </dgm:pt>
    <dgm:pt modelId="{D8BA1D5F-555C-406F-9343-E12AC4771CCF}" type="parTrans" cxnId="{5E632719-E515-4FD4-B62F-F760E65401A5}">
      <dgm:prSet/>
      <dgm:spPr/>
      <dgm:t>
        <a:bodyPr/>
        <a:lstStyle/>
        <a:p>
          <a:endParaRPr lang="en-US"/>
        </a:p>
      </dgm:t>
    </dgm:pt>
    <dgm:pt modelId="{167AF095-98E2-4C1F-92DB-CF931CDD4F12}" type="sibTrans" cxnId="{5E632719-E515-4FD4-B62F-F760E65401A5}">
      <dgm:prSet/>
      <dgm:spPr/>
      <dgm:t>
        <a:bodyPr/>
        <a:lstStyle/>
        <a:p>
          <a:endParaRPr lang="en-US"/>
        </a:p>
      </dgm:t>
    </dgm:pt>
    <dgm:pt modelId="{B1E5A355-E62B-43F6-BB79-AF4483C8C185}">
      <dgm:prSet custT="1"/>
      <dgm:spPr/>
      <dgm:t>
        <a:bodyPr/>
        <a:lstStyle/>
        <a:p>
          <a:pPr>
            <a:lnSpc>
              <a:spcPct val="100000"/>
            </a:lnSpc>
          </a:pPr>
          <a:r>
            <a:rPr lang="en-US" sz="1800" b="0" i="1" dirty="0"/>
            <a:t>How might shifting our mindsets to seeing children as competent, capable and curious change how we offer early learning experiences</a:t>
          </a:r>
          <a:r>
            <a:rPr lang="en-US" sz="1800" b="1" i="0" dirty="0"/>
            <a:t>? </a:t>
          </a:r>
        </a:p>
      </dgm:t>
    </dgm:pt>
    <dgm:pt modelId="{20C93BCC-4C2C-47AF-8A6A-D4A6DCB915ED}" type="parTrans" cxnId="{A7A0B5FB-3BA4-4144-A34E-9EB376EE3A43}">
      <dgm:prSet/>
      <dgm:spPr/>
      <dgm:t>
        <a:bodyPr/>
        <a:lstStyle/>
        <a:p>
          <a:endParaRPr lang="en-US"/>
        </a:p>
      </dgm:t>
    </dgm:pt>
    <dgm:pt modelId="{97ACAA6C-B048-4909-AD30-78AC122B2A50}" type="sibTrans" cxnId="{A7A0B5FB-3BA4-4144-A34E-9EB376EE3A43}">
      <dgm:prSet/>
      <dgm:spPr/>
      <dgm:t>
        <a:bodyPr/>
        <a:lstStyle/>
        <a:p>
          <a:endParaRPr lang="en-US"/>
        </a:p>
      </dgm:t>
    </dgm:pt>
    <dgm:pt modelId="{06149941-F1E7-4249-A590-383D4152CA9E}" type="pres">
      <dgm:prSet presAssocID="{B61972B2-B3B6-4480-98CA-B22EE147E9D8}" presName="root" presStyleCnt="0">
        <dgm:presLayoutVars>
          <dgm:dir/>
          <dgm:resizeHandles val="exact"/>
        </dgm:presLayoutVars>
      </dgm:prSet>
      <dgm:spPr/>
    </dgm:pt>
    <dgm:pt modelId="{A503354E-CDE7-47AA-879B-85E3468A0342}" type="pres">
      <dgm:prSet presAssocID="{9E18EBBC-EC41-47C8-B0C1-74099BDC388D}" presName="compNode" presStyleCnt="0"/>
      <dgm:spPr/>
    </dgm:pt>
    <dgm:pt modelId="{09C0E3A3-E4DD-4F0E-8646-B349A5CE5067}" type="pres">
      <dgm:prSet presAssocID="{9E18EBBC-EC41-47C8-B0C1-74099BDC388D}" presName="bgRect" presStyleLbl="bgShp" presStyleIdx="0" presStyleCnt="2" custLinFactNeighborX="-16183" custLinFactNeighborY="-3405"/>
      <dgm:spPr>
        <a:solidFill>
          <a:srgbClr val="FFC000"/>
        </a:solidFill>
      </dgm:spPr>
    </dgm:pt>
    <dgm:pt modelId="{EC48BE6F-E5E5-4BCD-A198-225E2005D10F}" type="pres">
      <dgm:prSet presAssocID="{9E18EBBC-EC41-47C8-B0C1-74099BDC388D}" presName="iconRect" presStyleLbl="node1" presStyleIdx="0" presStyleCnt="2" custLinFactX="470954" custLinFactNeighborX="500000" custLinFactNeighborY="-6190"/>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F3E49B83-2975-4429-BCC2-67AFA1CDEE81}" type="pres">
      <dgm:prSet presAssocID="{9E18EBBC-EC41-47C8-B0C1-74099BDC388D}" presName="spaceRect" presStyleCnt="0"/>
      <dgm:spPr/>
    </dgm:pt>
    <dgm:pt modelId="{51DC9B57-09C9-4A5B-95D1-6DEEF95BBCA2}" type="pres">
      <dgm:prSet presAssocID="{9E18EBBC-EC41-47C8-B0C1-74099BDC388D}" presName="parTx" presStyleLbl="revTx" presStyleIdx="0" presStyleCnt="2" custLinFactNeighborX="-17898" custLinFactNeighborY="-3405">
        <dgm:presLayoutVars>
          <dgm:chMax val="0"/>
          <dgm:chPref val="0"/>
        </dgm:presLayoutVars>
      </dgm:prSet>
      <dgm:spPr/>
    </dgm:pt>
    <dgm:pt modelId="{2A4F44DE-3721-492C-A78B-B937C7773CA4}" type="pres">
      <dgm:prSet presAssocID="{167AF095-98E2-4C1F-92DB-CF931CDD4F12}" presName="sibTrans" presStyleCnt="0"/>
      <dgm:spPr/>
    </dgm:pt>
    <dgm:pt modelId="{8CEA81EE-5E8B-4D04-AE8E-22023804C920}" type="pres">
      <dgm:prSet presAssocID="{B1E5A355-E62B-43F6-BB79-AF4483C8C185}" presName="compNode" presStyleCnt="0"/>
      <dgm:spPr/>
    </dgm:pt>
    <dgm:pt modelId="{2E8591AB-0AA0-4C2D-A15D-D06E50006045}" type="pres">
      <dgm:prSet presAssocID="{B1E5A355-E62B-43F6-BB79-AF4483C8C185}" presName="bgRect" presStyleLbl="bgShp" presStyleIdx="1" presStyleCnt="2"/>
      <dgm:spPr>
        <a:solidFill>
          <a:srgbClr val="FFC000"/>
        </a:solidFill>
      </dgm:spPr>
    </dgm:pt>
    <dgm:pt modelId="{C41914A5-7323-4222-BC46-B9738B9D6A78}" type="pres">
      <dgm:prSet presAssocID="{B1E5A355-E62B-43F6-BB79-AF4483C8C18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erson with Idea"/>
        </a:ext>
      </dgm:extLst>
    </dgm:pt>
    <dgm:pt modelId="{447E617F-B63F-4F63-B696-D78A61D6D388}" type="pres">
      <dgm:prSet presAssocID="{B1E5A355-E62B-43F6-BB79-AF4483C8C185}" presName="spaceRect" presStyleCnt="0"/>
      <dgm:spPr/>
    </dgm:pt>
    <dgm:pt modelId="{A0F5DDE0-AACE-4EB6-8636-2E948FD55A85}" type="pres">
      <dgm:prSet presAssocID="{B1E5A355-E62B-43F6-BB79-AF4483C8C185}" presName="parTx" presStyleLbl="revTx" presStyleIdx="1" presStyleCnt="2">
        <dgm:presLayoutVars>
          <dgm:chMax val="0"/>
          <dgm:chPref val="0"/>
        </dgm:presLayoutVars>
      </dgm:prSet>
      <dgm:spPr/>
    </dgm:pt>
  </dgm:ptLst>
  <dgm:cxnLst>
    <dgm:cxn modelId="{809D1719-FE0A-449B-8CB9-E48902B8AAF6}" type="presOf" srcId="{B61972B2-B3B6-4480-98CA-B22EE147E9D8}" destId="{06149941-F1E7-4249-A590-383D4152CA9E}" srcOrd="0" destOrd="0" presId="urn:microsoft.com/office/officeart/2018/2/layout/IconVerticalSolidList"/>
    <dgm:cxn modelId="{5E632719-E515-4FD4-B62F-F760E65401A5}" srcId="{B61972B2-B3B6-4480-98CA-B22EE147E9D8}" destId="{9E18EBBC-EC41-47C8-B0C1-74099BDC388D}" srcOrd="0" destOrd="0" parTransId="{D8BA1D5F-555C-406F-9343-E12AC4771CCF}" sibTransId="{167AF095-98E2-4C1F-92DB-CF931CDD4F12}"/>
    <dgm:cxn modelId="{5FB1846E-17A6-4CEC-9C8A-4279A9BFAA11}" type="presOf" srcId="{B1E5A355-E62B-43F6-BB79-AF4483C8C185}" destId="{A0F5DDE0-AACE-4EB6-8636-2E948FD55A85}" srcOrd="0" destOrd="0" presId="urn:microsoft.com/office/officeart/2018/2/layout/IconVerticalSolidList"/>
    <dgm:cxn modelId="{56747BB2-6642-47CB-92FA-56E76BC4BD88}" type="presOf" srcId="{9E18EBBC-EC41-47C8-B0C1-74099BDC388D}" destId="{51DC9B57-09C9-4A5B-95D1-6DEEF95BBCA2}" srcOrd="0" destOrd="0" presId="urn:microsoft.com/office/officeart/2018/2/layout/IconVerticalSolidList"/>
    <dgm:cxn modelId="{A7A0B5FB-3BA4-4144-A34E-9EB376EE3A43}" srcId="{B61972B2-B3B6-4480-98CA-B22EE147E9D8}" destId="{B1E5A355-E62B-43F6-BB79-AF4483C8C185}" srcOrd="1" destOrd="0" parTransId="{20C93BCC-4C2C-47AF-8A6A-D4A6DCB915ED}" sibTransId="{97ACAA6C-B048-4909-AD30-78AC122B2A50}"/>
    <dgm:cxn modelId="{C464C5DB-83A6-42C7-A93B-CDE74981145C}" type="presParOf" srcId="{06149941-F1E7-4249-A590-383D4152CA9E}" destId="{A503354E-CDE7-47AA-879B-85E3468A0342}" srcOrd="0" destOrd="0" presId="urn:microsoft.com/office/officeart/2018/2/layout/IconVerticalSolidList"/>
    <dgm:cxn modelId="{3A394104-DC73-4863-A7FF-8B16284CCB3A}" type="presParOf" srcId="{A503354E-CDE7-47AA-879B-85E3468A0342}" destId="{09C0E3A3-E4DD-4F0E-8646-B349A5CE5067}" srcOrd="0" destOrd="0" presId="urn:microsoft.com/office/officeart/2018/2/layout/IconVerticalSolidList"/>
    <dgm:cxn modelId="{169B8621-B9AC-4CE1-A702-F8CE35FD1151}" type="presParOf" srcId="{A503354E-CDE7-47AA-879B-85E3468A0342}" destId="{EC48BE6F-E5E5-4BCD-A198-225E2005D10F}" srcOrd="1" destOrd="0" presId="urn:microsoft.com/office/officeart/2018/2/layout/IconVerticalSolidList"/>
    <dgm:cxn modelId="{81A33B7D-FD3A-40EF-A549-2858C3A4C8F0}" type="presParOf" srcId="{A503354E-CDE7-47AA-879B-85E3468A0342}" destId="{F3E49B83-2975-4429-BCC2-67AFA1CDEE81}" srcOrd="2" destOrd="0" presId="urn:microsoft.com/office/officeart/2018/2/layout/IconVerticalSolidList"/>
    <dgm:cxn modelId="{D3C1E267-6EBC-4CF0-9B7F-A9C40A27901C}" type="presParOf" srcId="{A503354E-CDE7-47AA-879B-85E3468A0342}" destId="{51DC9B57-09C9-4A5B-95D1-6DEEF95BBCA2}" srcOrd="3" destOrd="0" presId="urn:microsoft.com/office/officeart/2018/2/layout/IconVerticalSolidList"/>
    <dgm:cxn modelId="{85588B52-9816-4A4E-AA7D-ADB3C2F31FF1}" type="presParOf" srcId="{06149941-F1E7-4249-A590-383D4152CA9E}" destId="{2A4F44DE-3721-492C-A78B-B937C7773CA4}" srcOrd="1" destOrd="0" presId="urn:microsoft.com/office/officeart/2018/2/layout/IconVerticalSolidList"/>
    <dgm:cxn modelId="{D9518F1D-3FFC-47C2-AC40-6F89356CE5BC}" type="presParOf" srcId="{06149941-F1E7-4249-A590-383D4152CA9E}" destId="{8CEA81EE-5E8B-4D04-AE8E-22023804C920}" srcOrd="2" destOrd="0" presId="urn:microsoft.com/office/officeart/2018/2/layout/IconVerticalSolidList"/>
    <dgm:cxn modelId="{CBD6548F-4A16-4200-B16A-2581284E05F5}" type="presParOf" srcId="{8CEA81EE-5E8B-4D04-AE8E-22023804C920}" destId="{2E8591AB-0AA0-4C2D-A15D-D06E50006045}" srcOrd="0" destOrd="0" presId="urn:microsoft.com/office/officeart/2018/2/layout/IconVerticalSolidList"/>
    <dgm:cxn modelId="{BCFDBA94-C257-4642-9640-CAC516D8005B}" type="presParOf" srcId="{8CEA81EE-5E8B-4D04-AE8E-22023804C920}" destId="{C41914A5-7323-4222-BC46-B9738B9D6A78}" srcOrd="1" destOrd="0" presId="urn:microsoft.com/office/officeart/2018/2/layout/IconVerticalSolidList"/>
    <dgm:cxn modelId="{E6E4CF99-8E2E-43D4-8236-7BE963B61E35}" type="presParOf" srcId="{8CEA81EE-5E8B-4D04-AE8E-22023804C920}" destId="{447E617F-B63F-4F63-B696-D78A61D6D388}" srcOrd="2" destOrd="0" presId="urn:microsoft.com/office/officeart/2018/2/layout/IconVerticalSolidList"/>
    <dgm:cxn modelId="{C77FF66A-1390-44E3-BEE6-C385A93FA9F2}" type="presParOf" srcId="{8CEA81EE-5E8B-4D04-AE8E-22023804C920}" destId="{A0F5DDE0-AACE-4EB6-8636-2E948FD55A8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0E9B9B-5562-44B7-9FE2-CE523D4BD604}">
      <dsp:nvSpPr>
        <dsp:cNvPr id="0" name=""/>
        <dsp:cNvSpPr/>
      </dsp:nvSpPr>
      <dsp:spPr>
        <a:xfrm>
          <a:off x="481357" y="0"/>
          <a:ext cx="2756779" cy="1654067"/>
        </a:xfrm>
        <a:prstGeom prst="rect">
          <a:avLst/>
        </a:prstGeom>
        <a:solidFill>
          <a:schemeClr val="accent2"/>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latin typeface="Calibri" panose="020F0502020204030204" pitchFamily="34" charset="0"/>
              <a:cs typeface="Calibri" panose="020F0502020204030204" pitchFamily="34" charset="0"/>
            </a:rPr>
            <a:t>How Does Learning Happen?</a:t>
          </a:r>
        </a:p>
      </dsp:txBody>
      <dsp:txXfrm>
        <a:off x="481357" y="0"/>
        <a:ext cx="2756779" cy="1654067"/>
      </dsp:txXfrm>
    </dsp:sp>
    <dsp:sp modelId="{56A9AAB3-506E-4F52-BAC6-9D2479F817B1}">
      <dsp:nvSpPr>
        <dsp:cNvPr id="0" name=""/>
        <dsp:cNvSpPr/>
      </dsp:nvSpPr>
      <dsp:spPr>
        <a:xfrm>
          <a:off x="3881844" y="0"/>
          <a:ext cx="2756779" cy="1654067"/>
        </a:xfrm>
        <a:prstGeom prst="rect">
          <a:avLst/>
        </a:prstGeom>
        <a:solidFill>
          <a:schemeClr val="accent3"/>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panose="020F0502020204030204" pitchFamily="34" charset="0"/>
              <a:cs typeface="Calibri" panose="020F0502020204030204" pitchFamily="34" charset="0"/>
            </a:rPr>
            <a:t>Responsive, Caring Relationships</a:t>
          </a:r>
        </a:p>
      </dsp:txBody>
      <dsp:txXfrm>
        <a:off x="3881844" y="0"/>
        <a:ext cx="2756779" cy="1654067"/>
      </dsp:txXfrm>
    </dsp:sp>
    <dsp:sp modelId="{40007E6D-BDF4-4CC5-91CB-B615964E70E7}">
      <dsp:nvSpPr>
        <dsp:cNvPr id="0" name=""/>
        <dsp:cNvSpPr/>
      </dsp:nvSpPr>
      <dsp:spPr>
        <a:xfrm>
          <a:off x="7533943" y="279"/>
          <a:ext cx="2756779" cy="1654067"/>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a:latin typeface="Calibri" panose="020F0502020204030204" pitchFamily="34" charset="0"/>
              <a:cs typeface="Calibri" panose="020F0502020204030204" pitchFamily="34" charset="0"/>
            </a:rPr>
            <a:t>Child Development</a:t>
          </a:r>
        </a:p>
      </dsp:txBody>
      <dsp:txXfrm>
        <a:off x="7533943" y="279"/>
        <a:ext cx="2756779" cy="1654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C0E3A3-E4DD-4F0E-8646-B349A5CE5067}">
      <dsp:nvSpPr>
        <dsp:cNvPr id="0" name=""/>
        <dsp:cNvSpPr/>
      </dsp:nvSpPr>
      <dsp:spPr>
        <a:xfrm>
          <a:off x="0" y="372572"/>
          <a:ext cx="9048803" cy="1410216"/>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EC48BE6F-E5E5-4BCD-A198-225E2005D10F}">
      <dsp:nvSpPr>
        <dsp:cNvPr id="0" name=""/>
        <dsp:cNvSpPr/>
      </dsp:nvSpPr>
      <dsp:spPr>
        <a:xfrm>
          <a:off x="7957494" y="689878"/>
          <a:ext cx="775618" cy="7756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DC9B57-09C9-4A5B-95D1-6DEEF95BBCA2}">
      <dsp:nvSpPr>
        <dsp:cNvPr id="0" name=""/>
        <dsp:cNvSpPr/>
      </dsp:nvSpPr>
      <dsp:spPr>
        <a:xfrm>
          <a:off x="300767" y="372572"/>
          <a:ext cx="7420003" cy="141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48" tIns="149248" rIns="149248" bIns="149248" numCol="1" spcCol="1270" anchor="ctr" anchorCtr="0">
          <a:noAutofit/>
        </a:bodyPr>
        <a:lstStyle/>
        <a:p>
          <a:pPr marL="0" lvl="0" indent="0" algn="l" defTabSz="622300">
            <a:lnSpc>
              <a:spcPct val="100000"/>
            </a:lnSpc>
            <a:spcBef>
              <a:spcPct val="0"/>
            </a:spcBef>
            <a:spcAft>
              <a:spcPct val="35000"/>
            </a:spcAft>
            <a:buNone/>
          </a:pPr>
          <a:r>
            <a:rPr lang="en-US" sz="1400" b="1" i="0" kern="1200" dirty="0"/>
            <a:t>The provincial pedagogy for early learning, How Does Learning Happen? </a:t>
          </a:r>
          <a:r>
            <a:rPr lang="en-US" sz="1400" b="1" i="1" kern="1200" dirty="0"/>
            <a:t>“expands on what we know about child development and invites educators to consider a more complex view of children and the contexts in which they learn and make sense of the world around them. This thinking may require, for some, a shift in mindsets and habits.  It may prompt a rethinking of theories and practices”. HDLH? Pg. 17</a:t>
          </a:r>
          <a:endParaRPr lang="en-US" sz="1400" b="1" kern="1200" dirty="0"/>
        </a:p>
      </dsp:txBody>
      <dsp:txXfrm>
        <a:off x="300767" y="372572"/>
        <a:ext cx="7420003" cy="1410216"/>
      </dsp:txXfrm>
    </dsp:sp>
    <dsp:sp modelId="{2E8591AB-0AA0-4C2D-A15D-D06E50006045}">
      <dsp:nvSpPr>
        <dsp:cNvPr id="0" name=""/>
        <dsp:cNvSpPr/>
      </dsp:nvSpPr>
      <dsp:spPr>
        <a:xfrm>
          <a:off x="0" y="2127694"/>
          <a:ext cx="9048803" cy="1410216"/>
        </a:xfrm>
        <a:prstGeom prst="roundRect">
          <a:avLst>
            <a:gd name="adj" fmla="val 10000"/>
          </a:avLst>
        </a:prstGeom>
        <a:solidFill>
          <a:srgbClr val="FFC000"/>
        </a:solidFill>
        <a:ln>
          <a:noFill/>
        </a:ln>
        <a:effectLst/>
      </dsp:spPr>
      <dsp:style>
        <a:lnRef idx="0">
          <a:scrgbClr r="0" g="0" b="0"/>
        </a:lnRef>
        <a:fillRef idx="1">
          <a:scrgbClr r="0" g="0" b="0"/>
        </a:fillRef>
        <a:effectRef idx="0">
          <a:scrgbClr r="0" g="0" b="0"/>
        </a:effectRef>
        <a:fontRef idx="minor"/>
      </dsp:style>
    </dsp:sp>
    <dsp:sp modelId="{C41914A5-7323-4222-BC46-B9738B9D6A78}">
      <dsp:nvSpPr>
        <dsp:cNvPr id="0" name=""/>
        <dsp:cNvSpPr/>
      </dsp:nvSpPr>
      <dsp:spPr>
        <a:xfrm>
          <a:off x="426590" y="2444993"/>
          <a:ext cx="775618" cy="7756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F5DDE0-AACE-4EB6-8636-2E948FD55A85}">
      <dsp:nvSpPr>
        <dsp:cNvPr id="0" name=""/>
        <dsp:cNvSpPr/>
      </dsp:nvSpPr>
      <dsp:spPr>
        <a:xfrm>
          <a:off x="1628799" y="2127694"/>
          <a:ext cx="7420003" cy="14102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248" tIns="149248" rIns="149248" bIns="149248" numCol="1" spcCol="1270" anchor="ctr" anchorCtr="0">
          <a:noAutofit/>
        </a:bodyPr>
        <a:lstStyle/>
        <a:p>
          <a:pPr marL="0" lvl="0" indent="0" algn="l" defTabSz="800100">
            <a:lnSpc>
              <a:spcPct val="100000"/>
            </a:lnSpc>
            <a:spcBef>
              <a:spcPct val="0"/>
            </a:spcBef>
            <a:spcAft>
              <a:spcPct val="35000"/>
            </a:spcAft>
            <a:buNone/>
          </a:pPr>
          <a:r>
            <a:rPr lang="en-US" sz="1800" b="0" i="1" kern="1200" dirty="0"/>
            <a:t>How might shifting our mindsets to seeing children as competent, capable and curious change how we offer early learning experiences</a:t>
          </a:r>
          <a:r>
            <a:rPr lang="en-US" sz="1800" b="1" i="0" kern="1200" dirty="0"/>
            <a:t>? </a:t>
          </a:r>
        </a:p>
      </dsp:txBody>
      <dsp:txXfrm>
        <a:off x="1628799" y="2127694"/>
        <a:ext cx="7420003" cy="141021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B30EFB-C89C-4C1B-9224-94542C9B8FD0}" type="datetimeFigureOut">
              <a:rPr lang="en-CA" smtClean="0"/>
              <a:pPr/>
              <a:t>2026-01-15</a:t>
            </a:fld>
            <a:endParaRPr lang="en-CA"/>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1038A-AD76-48C8-80B7-0C7A7459AB99}" type="slidenum">
              <a:rPr lang="en-CA" smtClean="0"/>
              <a:pPr/>
              <a:t>‹#›</a:t>
            </a:fld>
            <a:endParaRPr lang="en-CA"/>
          </a:p>
        </p:txBody>
      </p:sp>
    </p:spTree>
    <p:extLst>
      <p:ext uri="{BB962C8B-B14F-4D97-AF65-F5344CB8AC3E}">
        <p14:creationId xmlns:p14="http://schemas.microsoft.com/office/powerpoint/2010/main" val="89450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541038A-AD76-48C8-80B7-0C7A7459AB99}" type="slidenum">
              <a:rPr lang="en-CA" smtClean="0"/>
              <a:pPr/>
              <a:t>8</a:t>
            </a:fld>
            <a:endParaRPr lang="en-CA"/>
          </a:p>
        </p:txBody>
      </p:sp>
    </p:spTree>
    <p:extLst>
      <p:ext uri="{BB962C8B-B14F-4D97-AF65-F5344CB8AC3E}">
        <p14:creationId xmlns:p14="http://schemas.microsoft.com/office/powerpoint/2010/main" val="120385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002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2589216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404784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a:xfrm>
            <a:off x="531812" y="3244139"/>
            <a:ext cx="779767" cy="365125"/>
          </a:xfrm>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2348032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759650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218C3E87-3A06-4728-825C-6A9274CCBAC6}" type="slidenum">
              <a:rPr lang="en-CA" smtClean="0"/>
              <a:pPr/>
              <a:t>‹#›</a:t>
            </a:fld>
            <a:endParaRPr lang="en-CA"/>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3207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143297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34415804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2577155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6" name="Rectangle 5"/>
          <p:cNvSpPr/>
          <p:nvPr/>
        </p:nvSpPr>
        <p:spPr>
          <a:xfrm>
            <a:off x="15" y="633431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 name="Date Placeholder 6"/>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1767161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86DEA32-D985-45F8-90D6-F36011129785}" type="datetimeFigureOut">
              <a:rPr lang="en-CA" smtClean="0"/>
              <a:pPr/>
              <a:t>2026-01-15</a:t>
            </a:fld>
            <a:endParaRPr lang="en-CA"/>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18C3E87-3A06-4728-825C-6A9274CCBAC6}" type="slidenum">
              <a:rPr lang="en-CA" smtClean="0"/>
              <a:pPr/>
              <a:t>‹#›</a:t>
            </a:fld>
            <a:endParaRPr lang="en-CA"/>
          </a:p>
        </p:txBody>
      </p:sp>
    </p:spTree>
    <p:extLst>
      <p:ext uri="{BB962C8B-B14F-4D97-AF65-F5344CB8AC3E}">
        <p14:creationId xmlns:p14="http://schemas.microsoft.com/office/powerpoint/2010/main" val="3522506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6DEA32-D985-45F8-90D6-F36011129785}" type="datetimeFigureOut">
              <a:rPr lang="en-CA" smtClean="0"/>
              <a:pPr/>
              <a:t>2026-01-15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218C3E87-3A06-4728-825C-6A9274CCBAC6}" type="slidenum">
              <a:rPr lang="en-CA" smtClean="0"/>
              <a:pPr/>
              <a:t>‹#›</a:t>
            </a:fld>
            <a:endParaRPr lang="en-CA"/>
          </a:p>
        </p:txBody>
      </p:sp>
    </p:spTree>
    <p:extLst>
      <p:ext uri="{BB962C8B-B14F-4D97-AF65-F5344CB8AC3E}">
        <p14:creationId xmlns:p14="http://schemas.microsoft.com/office/powerpoint/2010/main" val="1361944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9" name="Rectangle 8"/>
          <p:cNvSpPr/>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F86DEA32-D985-45F8-90D6-F36011129785}" type="datetimeFigureOut">
              <a:rPr lang="en-CA" smtClean="0"/>
              <a:pPr/>
              <a:t>2026-01-15</a:t>
            </a:fld>
            <a:endParaRPr lang="en-CA"/>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218C3E87-3A06-4728-825C-6A9274CCBAC6}" type="slidenum">
              <a:rPr lang="en-CA" smtClean="0"/>
              <a:pPr/>
              <a:t>‹#›</a:t>
            </a:fld>
            <a:endParaRPr lang="en-CA"/>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6008140"/>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youtu.be/ca53vojJqVo" TargetMode="External"/><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hyperlink" Target="https://brussonilab.ca/" TargetMode="External"/><Relationship Id="rId2" Type="http://schemas.openxmlformats.org/officeDocument/2006/relationships/hyperlink" Target="https://www.cbc.ca/natureofthings/features/risky-play-for-children-why-we-should-let-kids-go-outside-and-then-get-out" TargetMode="Externa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s://www.google.com/url?sa=t&amp;rct=j&amp;q=&amp;esrc=s&amp;source=web&amp;cd=&amp;ved=2ahUKEwjU8vHBw_nxAhXaU80KHcCGAokQFjABegQIGxAD&amp;url=https%3A%2F%2Fwww.college-ece.ca%2Fen%2FDocuments%2FPractice_Guideline_Supporting_Positive_Interactions_with_Children.pdf&amp;usg=AOvVaw0wRvLrsjDsmD03l48jv-KQ"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fivecounties.on.ca/resource-library/"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s://files.ontario.ca/edu-how-does-learning-happen-en-2021-03-23.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theeducationhub.org.nz/the-image-of-the-child/" TargetMode="Externa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s://slate.com/human-interest/2011/03/preschool-lessons-new-research-shows-that-teaching-kids-more-and-more-at-ever-younger-ages-may-backfire.html"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51362D6-E50C-4FD9-A14F-CFE0F92960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4" name="Rectangle 13">
            <a:extLst>
              <a:ext uri="{FF2B5EF4-FFF2-40B4-BE49-F238E27FC236}">
                <a16:creationId xmlns:a16="http://schemas.microsoft.com/office/drawing/2014/main" id="{A0AAC9CB-DB93-4D67-9251-CCDF54EC65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16" name="Straight Connector 15">
            <a:extLst>
              <a:ext uri="{FF2B5EF4-FFF2-40B4-BE49-F238E27FC236}">
                <a16:creationId xmlns:a16="http://schemas.microsoft.com/office/drawing/2014/main" id="{EC644050-164D-47D8-B605-4063C21DEB4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a16="http://schemas.microsoft.com/office/drawing/2014/main" id="{8EE6FF38-FA81-4DA6-944F-936D829B6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43BD956-5DE0-403B-868A-7ED60109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ctrTitle" idx="4294967295"/>
          </p:nvPr>
        </p:nvSpPr>
        <p:spPr>
          <a:xfrm>
            <a:off x="1097280" y="516835"/>
            <a:ext cx="5977937" cy="1666501"/>
          </a:xfrm>
        </p:spPr>
        <p:txBody>
          <a:bodyPr vert="horz" lIns="91440" tIns="45720" rIns="91440" bIns="45720" rtlCol="0" anchor="b">
            <a:normAutofit/>
          </a:bodyPr>
          <a:lstStyle/>
          <a:p>
            <a:r>
              <a:rPr lang="en-US" sz="4000">
                <a:solidFill>
                  <a:srgbClr val="FFFFFF"/>
                </a:solidFill>
              </a:rPr>
              <a:t>Child Led Approaches to Learning</a:t>
            </a:r>
          </a:p>
        </p:txBody>
      </p:sp>
      <p:sp>
        <p:nvSpPr>
          <p:cNvPr id="3" name="Subtitle 2"/>
          <p:cNvSpPr>
            <a:spLocks noGrp="1"/>
          </p:cNvSpPr>
          <p:nvPr>
            <p:ph type="subTitle" idx="4294967295"/>
          </p:nvPr>
        </p:nvSpPr>
        <p:spPr>
          <a:xfrm>
            <a:off x="1097279" y="2236304"/>
            <a:ext cx="5977938" cy="3652667"/>
          </a:xfrm>
        </p:spPr>
        <p:txBody>
          <a:bodyPr vert="horz" lIns="0" tIns="45720" rIns="0" bIns="45720" rtlCol="0">
            <a:normAutofit/>
          </a:bodyPr>
          <a:lstStyle/>
          <a:p>
            <a:endParaRPr lang="en-US" sz="1800" dirty="0">
              <a:solidFill>
                <a:srgbClr val="FFFFFF"/>
              </a:solidFill>
            </a:endParaRPr>
          </a:p>
          <a:p>
            <a:endParaRPr lang="en-US" sz="1800" b="1" dirty="0">
              <a:solidFill>
                <a:srgbClr val="FFFFFF"/>
              </a:solidFill>
            </a:endParaRPr>
          </a:p>
          <a:p>
            <a:r>
              <a:rPr lang="en-US" sz="1800" b="1" dirty="0">
                <a:solidFill>
                  <a:srgbClr val="FFFFFF"/>
                </a:solidFill>
              </a:rPr>
              <a:t>Learning Module, </a:t>
            </a:r>
            <a:r>
              <a:rPr lang="en-US" sz="1800" dirty="0">
                <a:solidFill>
                  <a:srgbClr val="FFFFFF"/>
                </a:solidFill>
              </a:rPr>
              <a:t>Investing in Quality </a:t>
            </a:r>
            <a:r>
              <a:rPr lang="en-US" sz="1800" dirty="0" err="1">
                <a:solidFill>
                  <a:srgbClr val="FFFFFF"/>
                </a:solidFill>
              </a:rPr>
              <a:t>Peterboroug,Module</a:t>
            </a:r>
            <a:r>
              <a:rPr lang="en-US" sz="1800" dirty="0">
                <a:solidFill>
                  <a:srgbClr val="FFFFFF"/>
                </a:solidFill>
              </a:rPr>
              <a:t> 3 </a:t>
            </a:r>
          </a:p>
        </p:txBody>
      </p:sp>
      <p:sp>
        <p:nvSpPr>
          <p:cNvPr id="22" name="Rectangle 21">
            <a:extLst>
              <a:ext uri="{FF2B5EF4-FFF2-40B4-BE49-F238E27FC236}">
                <a16:creationId xmlns:a16="http://schemas.microsoft.com/office/drawing/2014/main" id="{943019DE-1A73-4AC3-9882-1ED29AE8E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4" name="Rectangle 23">
            <a:extLst>
              <a:ext uri="{FF2B5EF4-FFF2-40B4-BE49-F238E27FC236}">
                <a16:creationId xmlns:a16="http://schemas.microsoft.com/office/drawing/2014/main" id="{F6F42E75-EA9C-492E-9BF4-3C368D57A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8694E86-FDCE-4192-8251-A7247AC8D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hild standing on a stone wall&#10;&#10;Description automatically generated with low confidence">
            <a:extLst>
              <a:ext uri="{FF2B5EF4-FFF2-40B4-BE49-F238E27FC236}">
                <a16:creationId xmlns:a16="http://schemas.microsoft.com/office/drawing/2014/main" id="{03696DB9-BEF7-4AD2-98F3-18A85EE17F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5385" y="3879396"/>
            <a:ext cx="2232248" cy="2232248"/>
          </a:xfrm>
          <a:prstGeom prst="rect">
            <a:avLst/>
          </a:prstGeom>
        </p:spPr>
      </p:pic>
      <p:pic>
        <p:nvPicPr>
          <p:cNvPr id="5124" name="Picture 4" descr="Image">
            <a:extLst>
              <a:ext uri="{FF2B5EF4-FFF2-40B4-BE49-F238E27FC236}">
                <a16:creationId xmlns:a16="http://schemas.microsoft.com/office/drawing/2014/main" id="{A05DE4C0-6321-4F65-A58D-4ACF103B51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21060" y="3179616"/>
            <a:ext cx="2160240" cy="62169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Logo, company name&#10;&#10;Description automatically generated">
            <a:extLst>
              <a:ext uri="{FF2B5EF4-FFF2-40B4-BE49-F238E27FC236}">
                <a16:creationId xmlns:a16="http://schemas.microsoft.com/office/drawing/2014/main" id="{AFCB3A7C-F2D7-435A-815F-446BC3D12EF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12030" y="296075"/>
            <a:ext cx="3489960" cy="1741932"/>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FADCF7E1-247F-497C-9EDF-981D0AF21E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72650" y="4941426"/>
            <a:ext cx="2637816" cy="804534"/>
          </a:xfrm>
          <a:prstGeom prst="rect">
            <a:avLst/>
          </a:prstGeom>
        </p:spPr>
      </p:pic>
    </p:spTree>
    <p:extLst>
      <p:ext uri="{BB962C8B-B14F-4D97-AF65-F5344CB8AC3E}">
        <p14:creationId xmlns:p14="http://schemas.microsoft.com/office/powerpoint/2010/main" val="2597351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D9AED812-C60F-421F-81A6-D209F4D790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73" name="Rectangle 72">
            <a:extLst>
              <a:ext uri="{FF2B5EF4-FFF2-40B4-BE49-F238E27FC236}">
                <a16:creationId xmlns:a16="http://schemas.microsoft.com/office/drawing/2014/main" id="{55BD50D3-D999-4AD5-BC49-9381E24A2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75" name="Straight Connector 74">
            <a:extLst>
              <a:ext uri="{FF2B5EF4-FFF2-40B4-BE49-F238E27FC236}">
                <a16:creationId xmlns:a16="http://schemas.microsoft.com/office/drawing/2014/main" id="{8390CA86-0F8D-4E58-AF70-7C92876F717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77" name="Rectangle 76">
            <a:extLst>
              <a:ext uri="{FF2B5EF4-FFF2-40B4-BE49-F238E27FC236}">
                <a16:creationId xmlns:a16="http://schemas.microsoft.com/office/drawing/2014/main" id="{355BDB16-82AD-4332-AC90-DA6C23F95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 Value of Tinkering - Scientific American Blog Network">
            <a:extLst>
              <a:ext uri="{FF2B5EF4-FFF2-40B4-BE49-F238E27FC236}">
                <a16:creationId xmlns:a16="http://schemas.microsoft.com/office/drawing/2014/main" id="{FA587FE8-1799-416F-8251-B3AEBD7C709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82391" y="581098"/>
            <a:ext cx="3723512" cy="2476136"/>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1DDFA162-28F6-4B17-96CD-4BAAB28DBA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81247" y="2086188"/>
            <a:ext cx="5852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pic>
        <p:nvPicPr>
          <p:cNvPr id="5" name="Picture 2" descr="Week10 – Reflect – Gamification – Emerging Technologies for Information  Practice">
            <a:extLst>
              <a:ext uri="{FF2B5EF4-FFF2-40B4-BE49-F238E27FC236}">
                <a16:creationId xmlns:a16="http://schemas.microsoft.com/office/drawing/2014/main" id="{F3EFFF6C-AE55-4045-A49D-595223EBD6A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379877" y="3218101"/>
            <a:ext cx="2528540" cy="2476136"/>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A06539C-2D87-4895-BA13-576182A1EFA0}"/>
              </a:ext>
            </a:extLst>
          </p:cNvPr>
          <p:cNvSpPr>
            <a:spLocks noGrp="1"/>
          </p:cNvSpPr>
          <p:nvPr>
            <p:ph idx="4294967295"/>
          </p:nvPr>
        </p:nvSpPr>
        <p:spPr>
          <a:xfrm>
            <a:off x="5144679" y="2198914"/>
            <a:ext cx="6405063" cy="3670180"/>
          </a:xfrm>
        </p:spPr>
        <p:txBody>
          <a:bodyPr vert="horz" lIns="0" tIns="45720" rIns="0" bIns="45720" rtlCol="0">
            <a:normAutofit/>
          </a:bodyPr>
          <a:lstStyle/>
          <a:p>
            <a:pPr marL="0" indent="0">
              <a:buFont typeface="Calibri" panose="020F0502020204030204" pitchFamily="34" charset="0"/>
              <a:buNone/>
            </a:pPr>
            <a:r>
              <a:rPr lang="en-US" i="1"/>
              <a:t>Think about a time where you were allowed to experiment, tinker, learn in a way that made sense to you?</a:t>
            </a:r>
          </a:p>
          <a:p>
            <a:pPr marL="0" indent="0">
              <a:buFont typeface="Calibri" panose="020F0502020204030204" pitchFamily="34" charset="0"/>
              <a:buNone/>
            </a:pPr>
            <a:endParaRPr lang="en-US" i="1"/>
          </a:p>
          <a:p>
            <a:pPr marL="0" indent="0">
              <a:buFont typeface="Calibri" panose="020F0502020204030204" pitchFamily="34" charset="0"/>
              <a:buNone/>
            </a:pPr>
            <a:r>
              <a:rPr lang="en-US" i="1"/>
              <a:t>How did this impact how and what you learned?</a:t>
            </a:r>
          </a:p>
          <a:p>
            <a:pPr marL="0" indent="0">
              <a:buFont typeface="Calibri" panose="020F0502020204030204" pitchFamily="34" charset="0"/>
              <a:buNone/>
            </a:pPr>
            <a:endParaRPr lang="en-US" i="1"/>
          </a:p>
          <a:p>
            <a:pPr marL="0" indent="0">
              <a:buFont typeface="Calibri" panose="020F0502020204030204" pitchFamily="34" charset="0"/>
              <a:buNone/>
            </a:pPr>
            <a:r>
              <a:rPr lang="en-US" i="1"/>
              <a:t>How does this idea relate to how we work with children?                        The experiences we offer children?</a:t>
            </a:r>
          </a:p>
        </p:txBody>
      </p:sp>
      <p:sp>
        <p:nvSpPr>
          <p:cNvPr id="81" name="Rectangle 80">
            <a:extLst>
              <a:ext uri="{FF2B5EF4-FFF2-40B4-BE49-F238E27FC236}">
                <a16:creationId xmlns:a16="http://schemas.microsoft.com/office/drawing/2014/main" id="{540AFE09-FEBC-4F08-99E7-57C944096F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3" name="Rectangle 82">
            <a:extLst>
              <a:ext uri="{FF2B5EF4-FFF2-40B4-BE49-F238E27FC236}">
                <a16:creationId xmlns:a16="http://schemas.microsoft.com/office/drawing/2014/main" id="{6A7D39AC-53F1-44E9-8F0C-9C6858FFF7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5577464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473" y="624110"/>
            <a:ext cx="7811414" cy="1280890"/>
          </a:xfrm>
        </p:spPr>
        <p:txBody>
          <a:bodyPr>
            <a:normAutofit/>
          </a:bodyPr>
          <a:lstStyle/>
          <a:p>
            <a:r>
              <a:rPr lang="en-CA" sz="3200" i="1" dirty="0">
                <a:latin typeface="Calibri" panose="020F0502020204030204" pitchFamily="34" charset="0"/>
                <a:cs typeface="Calibri" panose="020F0502020204030204" pitchFamily="34" charset="0"/>
              </a:rPr>
              <a:t>Play as the Vehicle for Learning</a:t>
            </a:r>
            <a:br>
              <a:rPr lang="en-CA" sz="3200" i="1" dirty="0">
                <a:latin typeface="Calibri" panose="020F0502020204030204" pitchFamily="34" charset="0"/>
                <a:cs typeface="Calibri" panose="020F0502020204030204" pitchFamily="34" charset="0"/>
              </a:rPr>
            </a:br>
            <a:br>
              <a:rPr lang="en-CA" sz="3200" i="1" dirty="0">
                <a:latin typeface="Calibri" panose="020F0502020204030204" pitchFamily="34" charset="0"/>
                <a:cs typeface="Calibri" panose="020F0502020204030204" pitchFamily="34" charset="0"/>
              </a:rPr>
            </a:br>
            <a:endParaRPr lang="en-CA" sz="1400" i="1"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298778" y="1904999"/>
            <a:ext cx="9848193" cy="4347731"/>
          </a:xfrm>
        </p:spPr>
        <p:txBody>
          <a:bodyPr>
            <a:normAutofit/>
          </a:bodyPr>
          <a:lstStyle/>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Research is showing us that when we are engaged and when                                                                  our interest is captured, we  learn and retain much more than                                                         when we are simply presented with information.</a:t>
            </a: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We are recognizing that learning happens in many different contexts as well …                                                  For example, when a child is babbling in a serve and return interaction with an adult, they are learning about the different sounds, they are watching the adult’s face to see the changes in expression, and they are learning that they play a role in the back-and-forth conversation.     </a:t>
            </a:r>
          </a:p>
          <a:p>
            <a:pPr marL="0" indent="0">
              <a:buNone/>
            </a:pPr>
            <a:r>
              <a:rPr lang="en-CA" dirty="0">
                <a:latin typeface="Calibri" panose="020F0502020204030204" pitchFamily="34" charset="0"/>
                <a:cs typeface="Calibri" panose="020F0502020204030204" pitchFamily="34" charset="0"/>
              </a:rPr>
              <a:t>                                      </a:t>
            </a:r>
          </a:p>
          <a:p>
            <a:pPr marL="0" indent="0">
              <a:buNone/>
            </a:pPr>
            <a:r>
              <a:rPr lang="en-US" dirty="0">
                <a:latin typeface="Calibri" panose="020F0502020204030204" pitchFamily="34" charset="0"/>
                <a:cs typeface="Calibri" panose="020F0502020204030204" pitchFamily="34" charset="0"/>
              </a:rPr>
              <a:t>When a child is building a tower with blocks they are learning about early math through                                                                           shape, balance and weight. They are also learning about trial and error and problem-solving. </a:t>
            </a:r>
            <a:endParaRPr lang="en-CA" dirty="0">
              <a:latin typeface="Calibri" panose="020F0502020204030204" pitchFamily="34" charset="0"/>
              <a:cs typeface="Calibri" panose="020F0502020204030204" pitchFamily="34" charset="0"/>
            </a:endParaRPr>
          </a:p>
        </p:txBody>
      </p:sp>
      <p:pic>
        <p:nvPicPr>
          <p:cNvPr id="1026" name="Picture 2" descr="16,100+ Child Care Teacher Stock Photos ...">
            <a:extLst>
              <a:ext uri="{FF2B5EF4-FFF2-40B4-BE49-F238E27FC236}">
                <a16:creationId xmlns:a16="http://schemas.microsoft.com/office/drawing/2014/main" id="{5F94C1A7-24F0-4FCC-B79E-56DFCB288A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3804" y="1044224"/>
            <a:ext cx="3629577" cy="238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0549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3200" i="1">
                <a:solidFill>
                  <a:srgbClr val="131C40"/>
                </a:solidFill>
                <a:latin typeface="Calibri" panose="020F0502020204030204" pitchFamily="34" charset="0"/>
                <a:cs typeface="Calibri" panose="020F0502020204030204" pitchFamily="34" charset="0"/>
              </a:rPr>
              <a:t>The Role of the Educator in Play</a:t>
            </a:r>
            <a:endParaRPr lang="en-US" sz="3200" i="1">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1097280" y="1844824"/>
            <a:ext cx="10471328" cy="4824536"/>
          </a:xfrm>
        </p:spPr>
        <p:txBody>
          <a:bodyPr>
            <a:normAutofit/>
          </a:bodyPr>
          <a:lstStyle/>
          <a:p>
            <a:pPr marL="0" indent="0">
              <a:buNone/>
            </a:pPr>
            <a:endParaRPr lang="en-US" i="1">
              <a:latin typeface="Calibri" panose="020F0502020204030204" pitchFamily="34" charset="0"/>
              <a:cs typeface="Calibri" panose="020F0502020204030204" pitchFamily="34" charset="0"/>
            </a:endParaRPr>
          </a:p>
          <a:p>
            <a:pPr marL="0" indent="0">
              <a:buNone/>
            </a:pPr>
            <a:r>
              <a:rPr lang="en-US" i="1">
                <a:latin typeface="Calibri" panose="020F0502020204030204" pitchFamily="34" charset="0"/>
                <a:cs typeface="Calibri" panose="020F0502020204030204" pitchFamily="34" charset="0"/>
              </a:rPr>
              <a:t>“The role of the educator is multidimensional. The best educators, first and foremost, use a warm, responsive, and inclusive approach, building relationships with children………” </a:t>
            </a:r>
            <a:r>
              <a:rPr lang="en-US" sz="1400" i="1">
                <a:latin typeface="Calibri" panose="020F0502020204030204" pitchFamily="34" charset="0"/>
                <a:cs typeface="Calibri" panose="020F0502020204030204" pitchFamily="34" charset="0"/>
              </a:rPr>
              <a:t>(HDLH? p.19)</a:t>
            </a:r>
          </a:p>
          <a:p>
            <a:endParaRPr lang="en-US" i="1">
              <a:latin typeface="Calibri" panose="020F0502020204030204" pitchFamily="34" charset="0"/>
              <a:cs typeface="Calibri" panose="020F0502020204030204" pitchFamily="34" charset="0"/>
            </a:endParaRPr>
          </a:p>
          <a:p>
            <a:pPr marL="0" indent="0">
              <a:buNone/>
            </a:pPr>
            <a:r>
              <a:rPr lang="en-US">
                <a:latin typeface="Calibri" panose="020F0502020204030204" pitchFamily="34" charset="0"/>
                <a:cs typeface="Calibri" panose="020F0502020204030204" pitchFamily="34" charset="0"/>
              </a:rPr>
              <a:t>Through research, we are learning more about how learning actually happens.  As mentioned earlier, </a:t>
            </a:r>
            <a:r>
              <a:rPr lang="en-US" i="1">
                <a:latin typeface="Calibri" panose="020F0502020204030204" pitchFamily="34" charset="0"/>
                <a:cs typeface="Calibri" panose="020F0502020204030204" pitchFamily="34" charset="0"/>
              </a:rPr>
              <a:t>HDLH? </a:t>
            </a:r>
            <a:r>
              <a:rPr lang="en-US">
                <a:latin typeface="Calibri" panose="020F0502020204030204" pitchFamily="34" charset="0"/>
                <a:cs typeface="Calibri" panose="020F0502020204030204" pitchFamily="34" charset="0"/>
              </a:rPr>
              <a:t>talks about children, families, and educators as co-learners who are constructing learning together. We are recognizing that learning often takes place within relationships.</a:t>
            </a:r>
          </a:p>
          <a:p>
            <a:pPr marL="0" indent="0">
              <a:buNone/>
            </a:pPr>
            <a:endParaRPr lang="en-US">
              <a:latin typeface="Calibri" panose="020F0502020204030204" pitchFamily="34" charset="0"/>
              <a:cs typeface="Calibri" panose="020F0502020204030204" pitchFamily="34" charset="0"/>
            </a:endParaRPr>
          </a:p>
          <a:p>
            <a:r>
              <a:rPr lang="en-US">
                <a:latin typeface="Calibri" panose="020F0502020204030204" pitchFamily="34" charset="0"/>
                <a:cs typeface="Calibri" panose="020F0502020204030204" pitchFamily="34" charset="0"/>
              </a:rPr>
              <a:t>The educator is not the ‘holder of knowledge’. As adults and educators, we bring our own knowledge and experiences with us. The child also brings their knowledge and curiosity with them. </a:t>
            </a:r>
            <a:r>
              <a:rPr lang="en-US" i="1">
                <a:latin typeface="Calibri" panose="020F0502020204030204" pitchFamily="34" charset="0"/>
                <a:cs typeface="Calibri" panose="020F0502020204030204" pitchFamily="34" charset="0"/>
              </a:rPr>
              <a:t>We learn more when we learn together. </a:t>
            </a:r>
            <a:r>
              <a:rPr lang="en-US">
                <a:latin typeface="Calibri" panose="020F0502020204030204" pitchFamily="34" charset="0"/>
                <a:cs typeface="Calibri" panose="020F0502020204030204" pitchFamily="34" charset="0"/>
              </a:rPr>
              <a:t>We may have a tendency to rush to assumptions. As </a:t>
            </a:r>
            <a:r>
              <a:rPr lang="en-US" i="1">
                <a:latin typeface="Calibri" panose="020F0502020204030204" pitchFamily="34" charset="0"/>
                <a:cs typeface="Calibri" panose="020F0502020204030204" pitchFamily="34" charset="0"/>
              </a:rPr>
              <a:t>HDLH? </a:t>
            </a:r>
            <a:r>
              <a:rPr lang="en-US">
                <a:latin typeface="Calibri" panose="020F0502020204030204" pitchFamily="34" charset="0"/>
                <a:cs typeface="Calibri" panose="020F0502020204030204" pitchFamily="34" charset="0"/>
              </a:rPr>
              <a:t>says, </a:t>
            </a:r>
            <a:r>
              <a:rPr lang="en-US" i="1">
                <a:latin typeface="Calibri" panose="020F0502020204030204" pitchFamily="34" charset="0"/>
                <a:cs typeface="Calibri" panose="020F0502020204030204" pitchFamily="34" charset="0"/>
              </a:rPr>
              <a:t>“it is in exploring our questions that learning happens”. </a:t>
            </a:r>
          </a:p>
          <a:p>
            <a:pPr marL="0" indent="0">
              <a:buNone/>
            </a:pPr>
            <a:endParaRPr lang="en-US">
              <a:latin typeface="Calibri" panose="020F0502020204030204" pitchFamily="34" charset="0"/>
              <a:cs typeface="Calibri" panose="020F0502020204030204" pitchFamily="34" charset="0"/>
            </a:endParaRPr>
          </a:p>
          <a:p>
            <a:pPr marL="0" indent="0">
              <a:buNone/>
            </a:pPr>
            <a:endParaRPr lang="en-US">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0356" y="374861"/>
            <a:ext cx="2304256" cy="1668683"/>
          </a:xfrm>
          <a:prstGeom prst="rect">
            <a:avLst/>
          </a:prstGeom>
          <a:ln>
            <a:noFill/>
          </a:ln>
          <a:effectLst>
            <a:softEdge rad="112500"/>
          </a:effectLst>
        </p:spPr>
      </p:pic>
    </p:spTree>
    <p:extLst>
      <p:ext uri="{BB962C8B-B14F-4D97-AF65-F5344CB8AC3E}">
        <p14:creationId xmlns:p14="http://schemas.microsoft.com/office/powerpoint/2010/main" val="333884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7" name="Rectangle 76">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rPr lang="en-US" altLang="en-US" sz="3400" i="1">
                <a:latin typeface="Calibri" panose="020F0502020204030204" pitchFamily="34" charset="0"/>
                <a:cs typeface="Calibri" panose="020F0502020204030204" pitchFamily="34" charset="0"/>
              </a:rPr>
              <a:t>The Role of the Educator in Play… </a:t>
            </a:r>
            <a:r>
              <a:rPr lang="en-US" altLang="en-US" sz="1600" i="1">
                <a:latin typeface="Calibri" panose="020F0502020204030204" pitchFamily="34" charset="0"/>
                <a:cs typeface="Calibri" panose="020F0502020204030204" pitchFamily="34" charset="0"/>
              </a:rPr>
              <a:t>continued</a:t>
            </a:r>
            <a:br>
              <a:rPr lang="en-US" altLang="en-US" sz="3400" i="1">
                <a:latin typeface="Calibri" panose="020F0502020204030204" pitchFamily="34" charset="0"/>
                <a:cs typeface="Calibri" panose="020F0502020204030204" pitchFamily="34" charset="0"/>
              </a:rPr>
            </a:br>
            <a:endParaRPr lang="en-US" sz="3400">
              <a:latin typeface="Calibri" panose="020F0502020204030204" pitchFamily="34" charset="0"/>
              <a:cs typeface="Calibri" panose="020F0502020204030204" pitchFamily="34" charset="0"/>
            </a:endParaRPr>
          </a:p>
        </p:txBody>
      </p:sp>
      <p:pic>
        <p:nvPicPr>
          <p:cNvPr id="2054" name="Picture 6" descr="Dinosaurs provocation | Dinosaur lesson, Dinosaur theme, Provocations">
            <a:extLst>
              <a:ext uri="{FF2B5EF4-FFF2-40B4-BE49-F238E27FC236}">
                <a16:creationId xmlns:a16="http://schemas.microsoft.com/office/drawing/2014/main" id="{9DF93E21-8FAE-4A5B-AF9F-1B076D21B1AA}"/>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27" r="17562" b="-2"/>
          <a:stretch/>
        </p:blipFill>
        <p:spPr bwMode="auto">
          <a:xfrm>
            <a:off x="20" y="-12128"/>
            <a:ext cx="4654276" cy="6870127"/>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1" y="2198914"/>
            <a:ext cx="6368142" cy="4542454"/>
          </a:xfrm>
        </p:spPr>
        <p:txBody>
          <a:bodyPr>
            <a:normAutofit/>
          </a:bodyPr>
          <a:lstStyle/>
          <a:p>
            <a:pPr marL="0" indent="0">
              <a:buNone/>
            </a:pPr>
            <a:endParaRPr lang="en-US" sz="1300" i="1"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Our role is to be responsive to children’s interests rather than using an adult-driven curriculum. This is often referred to as “emergent curriculum”. We are asked to pay attention to children’s questions and to what holds their interest. This information can guide us in setting up the environment and what experiences to plan for the children.</a:t>
            </a:r>
          </a:p>
          <a:p>
            <a:pPr marL="0" indent="0">
              <a:buNone/>
            </a:pPr>
            <a:r>
              <a:rPr lang="en-US" sz="1600" dirty="0">
                <a:latin typeface="Calibri" panose="020F0502020204030204" pitchFamily="34" charset="0"/>
                <a:cs typeface="Calibri" panose="020F0502020204030204" pitchFamily="34" charset="0"/>
              </a:rPr>
              <a:t> </a:t>
            </a:r>
          </a:p>
          <a:p>
            <a:r>
              <a:rPr lang="en-US" sz="1600" dirty="0">
                <a:latin typeface="Calibri" panose="020F0502020204030204" pitchFamily="34" charset="0"/>
                <a:cs typeface="Calibri" panose="020F0502020204030204" pitchFamily="34" charset="0"/>
              </a:rPr>
              <a:t>One way to do this is to look more at </a:t>
            </a:r>
            <a:r>
              <a:rPr lang="en-US" sz="1600" i="1" dirty="0">
                <a:latin typeface="Calibri" panose="020F0502020204030204" pitchFamily="34" charset="0"/>
                <a:cs typeface="Calibri" panose="020F0502020204030204" pitchFamily="34" charset="0"/>
              </a:rPr>
              <a:t>‘how’ </a:t>
            </a:r>
            <a:r>
              <a:rPr lang="en-US" sz="1600" dirty="0">
                <a:latin typeface="Calibri" panose="020F0502020204030204" pitchFamily="34" charset="0"/>
                <a:cs typeface="Calibri" panose="020F0502020204030204" pitchFamily="34" charset="0"/>
              </a:rPr>
              <a:t>children are using the materials (loose parts, toys, equipment) rather than simply ‘</a:t>
            </a:r>
            <a:r>
              <a:rPr lang="en-US" sz="1600" i="1" dirty="0">
                <a:latin typeface="Calibri" panose="020F0502020204030204" pitchFamily="34" charset="0"/>
                <a:cs typeface="Calibri" panose="020F0502020204030204" pitchFamily="34" charset="0"/>
              </a:rPr>
              <a:t>what</a:t>
            </a:r>
            <a:r>
              <a:rPr lang="en-US" sz="1600" dirty="0">
                <a:latin typeface="Calibri" panose="020F0502020204030204" pitchFamily="34" charset="0"/>
                <a:cs typeface="Calibri" panose="020F0502020204030204" pitchFamily="34" charset="0"/>
              </a:rPr>
              <a:t>’ they are using. Take, for example, a child playing with dinosaurs. If we simply look at ‘</a:t>
            </a:r>
            <a:r>
              <a:rPr lang="en-US" sz="1600" i="1" dirty="0">
                <a:latin typeface="Calibri" panose="020F0502020204030204" pitchFamily="34" charset="0"/>
                <a:cs typeface="Calibri" panose="020F0502020204030204" pitchFamily="34" charset="0"/>
              </a:rPr>
              <a:t>what</a:t>
            </a:r>
            <a:r>
              <a:rPr lang="en-US" sz="1600" dirty="0">
                <a:latin typeface="Calibri" panose="020F0502020204030204" pitchFamily="34" charset="0"/>
                <a:cs typeface="Calibri" panose="020F0502020204030204" pitchFamily="34" charset="0"/>
              </a:rPr>
              <a:t>’, we might offer more dinosaurs throughout the room.</a:t>
            </a:r>
          </a:p>
          <a:p>
            <a:pPr marL="0" indent="0">
              <a:buNone/>
            </a:pPr>
            <a:endParaRPr lang="en-US" sz="1600" dirty="0">
              <a:latin typeface="Calibri" panose="020F0502020204030204" pitchFamily="34" charset="0"/>
              <a:cs typeface="Calibri" panose="020F0502020204030204" pitchFamily="34" charset="0"/>
            </a:endParaRPr>
          </a:p>
          <a:p>
            <a:r>
              <a:rPr lang="en-US" sz="1600" dirty="0">
                <a:latin typeface="Calibri" panose="020F0502020204030204" pitchFamily="34" charset="0"/>
                <a:cs typeface="Calibri" panose="020F0502020204030204" pitchFamily="34" charset="0"/>
              </a:rPr>
              <a:t>If we look at ‘</a:t>
            </a:r>
            <a:r>
              <a:rPr lang="en-US" sz="1600" i="1" dirty="0">
                <a:latin typeface="Calibri" panose="020F0502020204030204" pitchFamily="34" charset="0"/>
                <a:cs typeface="Calibri" panose="020F0502020204030204" pitchFamily="34" charset="0"/>
              </a:rPr>
              <a:t>how’, </a:t>
            </a:r>
            <a:r>
              <a:rPr lang="en-US" sz="1600" dirty="0">
                <a:latin typeface="Calibri" panose="020F0502020204030204" pitchFamily="34" charset="0"/>
                <a:cs typeface="Calibri" panose="020F0502020204030204" pitchFamily="34" charset="0"/>
              </a:rPr>
              <a:t>we might notice if they are building caves for them,  using them as family members or friends, or whether they seem interested in the size and power of dinosaurs.  Each of these suggest different interests and gives information about what else could be offered.                                      </a:t>
            </a:r>
          </a:p>
        </p:txBody>
      </p:sp>
    </p:spTree>
    <p:extLst>
      <p:ext uri="{BB962C8B-B14F-4D97-AF65-F5344CB8AC3E}">
        <p14:creationId xmlns:p14="http://schemas.microsoft.com/office/powerpoint/2010/main" val="372715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9" name="Rectangle 10">
            <a:extLst>
              <a:ext uri="{FF2B5EF4-FFF2-40B4-BE49-F238E27FC236}">
                <a16:creationId xmlns:a16="http://schemas.microsoft.com/office/drawing/2014/main" id="{DBF7BB28-1E0B-41E9-9AB0-35FA98FA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2">
            <a:extLst>
              <a:ext uri="{FF2B5EF4-FFF2-40B4-BE49-F238E27FC236}">
                <a16:creationId xmlns:a16="http://schemas.microsoft.com/office/drawing/2014/main" id="{4CCCEC71-332D-42B5-9AC0-6C4C4C285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3" name="Content Placeholder 2"/>
          <p:cNvSpPr>
            <a:spLocks noGrp="1"/>
          </p:cNvSpPr>
          <p:nvPr>
            <p:ph idx="1"/>
          </p:nvPr>
        </p:nvSpPr>
        <p:spPr>
          <a:xfrm>
            <a:off x="335360" y="332656"/>
            <a:ext cx="6739857" cy="6408712"/>
          </a:xfrm>
        </p:spPr>
        <p:txBody>
          <a:bodyPr>
            <a:normAutofit/>
          </a:bodyPr>
          <a:lstStyle/>
          <a:p>
            <a:pPr marL="0" indent="0">
              <a:buNone/>
            </a:pPr>
            <a:endParaRPr lang="en-US">
              <a:solidFill>
                <a:srgbClr val="FFFFFF"/>
              </a:solidFill>
              <a:latin typeface="Calibri" panose="020F0502020204030204" pitchFamily="34" charset="0"/>
              <a:cs typeface="Calibri" panose="020F0502020204030204" pitchFamily="34" charset="0"/>
            </a:endParaRPr>
          </a:p>
          <a:p>
            <a:pPr marL="0" indent="0">
              <a:buNone/>
            </a:pPr>
            <a:r>
              <a:rPr lang="en-US" b="1">
                <a:solidFill>
                  <a:srgbClr val="FFFFFF"/>
                </a:solidFill>
                <a:latin typeface="Calibri" panose="020F0502020204030204" pitchFamily="34" charset="0"/>
                <a:cs typeface="Calibri" panose="020F0502020204030204" pitchFamily="34" charset="0"/>
              </a:rPr>
              <a:t>Watch the video on the next slide. </a:t>
            </a:r>
          </a:p>
          <a:p>
            <a:pPr marL="0" indent="0">
              <a:buNone/>
            </a:pPr>
            <a:r>
              <a:rPr lang="en-US" b="1">
                <a:solidFill>
                  <a:srgbClr val="FFFFFF"/>
                </a:solidFill>
                <a:latin typeface="Calibri" panose="020F0502020204030204" pitchFamily="34" charset="0"/>
                <a:cs typeface="Calibri" panose="020F0502020204030204" pitchFamily="34" charset="0"/>
              </a:rPr>
              <a:t>Considering what you see,  think about the following questions:</a:t>
            </a:r>
          </a:p>
          <a:p>
            <a:endParaRPr lang="en-US">
              <a:solidFill>
                <a:srgbClr val="FFFFFF"/>
              </a:solidFill>
              <a:latin typeface="Calibri" panose="020F0502020204030204" pitchFamily="34" charset="0"/>
              <a:cs typeface="Calibri" panose="020F0502020204030204" pitchFamily="34" charset="0"/>
            </a:endParaRPr>
          </a:p>
          <a:p>
            <a:pPr marL="0" indent="0">
              <a:buNone/>
            </a:pPr>
            <a:endParaRPr lang="en-US">
              <a:solidFill>
                <a:srgbClr val="FFFFFF"/>
              </a:solidFill>
              <a:latin typeface="Calibri" panose="020F0502020204030204" pitchFamily="34" charset="0"/>
              <a:cs typeface="Calibri" panose="020F0502020204030204" pitchFamily="34" charset="0"/>
            </a:endParaRPr>
          </a:p>
          <a:p>
            <a:r>
              <a:rPr lang="en-US" i="1">
                <a:solidFill>
                  <a:srgbClr val="FFFFFF"/>
                </a:solidFill>
                <a:latin typeface="Calibri" panose="020F0502020204030204" pitchFamily="34" charset="0"/>
                <a:cs typeface="Calibri" panose="020F0502020204030204" pitchFamily="34" charset="0"/>
              </a:rPr>
              <a:t>How did the children demonstrate they were capable in guiding their own learning?</a:t>
            </a:r>
          </a:p>
          <a:p>
            <a:pPr marL="0" indent="0">
              <a:buNone/>
            </a:pPr>
            <a:endParaRPr lang="en-US" i="1">
              <a:solidFill>
                <a:srgbClr val="FFFFFF"/>
              </a:solidFill>
              <a:latin typeface="Calibri" panose="020F0502020204030204" pitchFamily="34" charset="0"/>
              <a:cs typeface="Calibri" panose="020F0502020204030204" pitchFamily="34" charset="0"/>
            </a:endParaRPr>
          </a:p>
          <a:p>
            <a:r>
              <a:rPr lang="en-US" i="1">
                <a:solidFill>
                  <a:srgbClr val="FFFFFF"/>
                </a:solidFill>
                <a:latin typeface="Calibri" panose="020F0502020204030204" pitchFamily="34" charset="0"/>
                <a:cs typeface="Calibri" panose="020F0502020204030204" pitchFamily="34" charset="0"/>
              </a:rPr>
              <a:t>How did the environment support the children’s learning?</a:t>
            </a:r>
          </a:p>
          <a:p>
            <a:pPr marL="0" indent="0">
              <a:buNone/>
            </a:pPr>
            <a:endParaRPr lang="en-US" i="1">
              <a:solidFill>
                <a:srgbClr val="FFFFFF"/>
              </a:solidFill>
              <a:latin typeface="Calibri" panose="020F0502020204030204" pitchFamily="34" charset="0"/>
              <a:cs typeface="Calibri" panose="020F0502020204030204" pitchFamily="34" charset="0"/>
            </a:endParaRPr>
          </a:p>
          <a:p>
            <a:r>
              <a:rPr lang="en-US" i="1">
                <a:solidFill>
                  <a:srgbClr val="FFFFFF"/>
                </a:solidFill>
                <a:latin typeface="Calibri" panose="020F0502020204030204" pitchFamily="34" charset="0"/>
                <a:cs typeface="Calibri" panose="020F0502020204030204" pitchFamily="34" charset="0"/>
              </a:rPr>
              <a:t>What was the educator’s role?</a:t>
            </a:r>
          </a:p>
          <a:p>
            <a:pPr marL="0" indent="0">
              <a:buNone/>
            </a:pPr>
            <a:endParaRPr lang="en-US" i="1">
              <a:solidFill>
                <a:srgbClr val="FFFFFF"/>
              </a:solidFill>
              <a:latin typeface="Calibri" panose="020F0502020204030204" pitchFamily="34" charset="0"/>
              <a:cs typeface="Calibri" panose="020F0502020204030204" pitchFamily="34" charset="0"/>
            </a:endParaRPr>
          </a:p>
          <a:p>
            <a:r>
              <a:rPr lang="en-US" i="1">
                <a:solidFill>
                  <a:srgbClr val="FFFFFF"/>
                </a:solidFill>
                <a:latin typeface="Calibri" panose="020F0502020204030204" pitchFamily="34" charset="0"/>
                <a:cs typeface="Calibri" panose="020F0502020204030204" pitchFamily="34" charset="0"/>
              </a:rPr>
              <a:t>What more does this video make you think about?</a:t>
            </a:r>
          </a:p>
        </p:txBody>
      </p:sp>
      <p:sp>
        <p:nvSpPr>
          <p:cNvPr id="21" name="Rectangle 14">
            <a:extLst>
              <a:ext uri="{FF2B5EF4-FFF2-40B4-BE49-F238E27FC236}">
                <a16:creationId xmlns:a16="http://schemas.microsoft.com/office/drawing/2014/main" id="{3490B45F-594E-4BE6-9970-BA491D524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6" name="Picture 5">
            <a:extLst>
              <a:ext uri="{FF2B5EF4-FFF2-40B4-BE49-F238E27FC236}">
                <a16:creationId xmlns:a16="http://schemas.microsoft.com/office/drawing/2014/main" id="{EAAD25CD-FCFA-4C9C-9EE0-4A63310F8E45}"/>
              </a:ext>
            </a:extLst>
          </p:cNvPr>
          <p:cNvPicPr>
            <a:picLocks noChangeAspect="1"/>
          </p:cNvPicPr>
          <p:nvPr/>
        </p:nvPicPr>
        <p:blipFill>
          <a:blip r:embed="rId2"/>
          <a:stretch>
            <a:fillRect/>
          </a:stretch>
        </p:blipFill>
        <p:spPr>
          <a:xfrm>
            <a:off x="8084579" y="751299"/>
            <a:ext cx="3609294" cy="2057297"/>
          </a:xfrm>
          <a:prstGeom prst="rect">
            <a:avLst/>
          </a:prstGeom>
        </p:spPr>
      </p:pic>
      <p:sp>
        <p:nvSpPr>
          <p:cNvPr id="22" name="Rectangle 16">
            <a:extLst>
              <a:ext uri="{FF2B5EF4-FFF2-40B4-BE49-F238E27FC236}">
                <a16:creationId xmlns:a16="http://schemas.microsoft.com/office/drawing/2014/main" id="{91CE7238-AF8A-4E10-B654-943D28AA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eek10 – Reflect – Gamification – Emerging Technologies for Information  Practice">
            <a:extLst>
              <a:ext uri="{FF2B5EF4-FFF2-40B4-BE49-F238E27FC236}">
                <a16:creationId xmlns:a16="http://schemas.microsoft.com/office/drawing/2014/main" id="{FAA25B9B-E1F3-456A-BFF5-41E922FECD1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6496" y="3782735"/>
            <a:ext cx="2645460" cy="259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6983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271464" y="287339"/>
            <a:ext cx="10920536" cy="1053430"/>
          </a:xfrm>
        </p:spPr>
        <p:txBody>
          <a:bodyPr/>
          <a:lstStyle/>
          <a:p>
            <a:r>
              <a:rPr lang="en-US" i="1">
                <a:latin typeface="Calibri" panose="020F0502020204030204" pitchFamily="34" charset="0"/>
                <a:cs typeface="Calibri" panose="020F0502020204030204" pitchFamily="34" charset="0"/>
              </a:rPr>
              <a:t>Competent, Capable and Curious in Practice</a:t>
            </a:r>
          </a:p>
        </p:txBody>
      </p:sp>
      <p:pic>
        <p:nvPicPr>
          <p:cNvPr id="6" name="Picture 5">
            <a:extLst>
              <a:ext uri="{FF2B5EF4-FFF2-40B4-BE49-F238E27FC236}">
                <a16:creationId xmlns:a16="http://schemas.microsoft.com/office/drawing/2014/main" id="{17A7A95A-5B37-4F97-869C-D4F85E489FF8}"/>
              </a:ext>
            </a:extLst>
          </p:cNvPr>
          <p:cNvPicPr>
            <a:picLocks noChangeAspect="1"/>
          </p:cNvPicPr>
          <p:nvPr/>
        </p:nvPicPr>
        <p:blipFill>
          <a:blip r:embed="rId2"/>
          <a:stretch>
            <a:fillRect/>
          </a:stretch>
        </p:blipFill>
        <p:spPr>
          <a:xfrm>
            <a:off x="4583832" y="1752406"/>
            <a:ext cx="4032448" cy="2289937"/>
          </a:xfrm>
          <a:prstGeom prst="rect">
            <a:avLst/>
          </a:prstGeom>
        </p:spPr>
      </p:pic>
      <p:pic>
        <p:nvPicPr>
          <p:cNvPr id="7" name="Picture 6" descr="Logo, icon&#10;&#10;Description automatically generated">
            <a:hlinkClick r:id="rId3"/>
            <a:extLst>
              <a:ext uri="{FF2B5EF4-FFF2-40B4-BE49-F238E27FC236}">
                <a16:creationId xmlns:a16="http://schemas.microsoft.com/office/drawing/2014/main" id="{8BD70D83-63F7-4565-B5D3-74A5CC0CCBE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688" y="4303717"/>
            <a:ext cx="1621677" cy="1579001"/>
          </a:xfrm>
          <a:prstGeom prst="rect">
            <a:avLst/>
          </a:prstGeom>
        </p:spPr>
      </p:pic>
      <p:sp>
        <p:nvSpPr>
          <p:cNvPr id="8" name="TextBox 7">
            <a:extLst>
              <a:ext uri="{FF2B5EF4-FFF2-40B4-BE49-F238E27FC236}">
                <a16:creationId xmlns:a16="http://schemas.microsoft.com/office/drawing/2014/main" id="{E2D10510-8C25-4BD0-B21E-8E6B3A946853}"/>
              </a:ext>
            </a:extLst>
          </p:cNvPr>
          <p:cNvSpPr txBox="1"/>
          <p:nvPr/>
        </p:nvSpPr>
        <p:spPr>
          <a:xfrm>
            <a:off x="4643730" y="4631553"/>
            <a:ext cx="6096000" cy="923330"/>
          </a:xfrm>
          <a:prstGeom prst="rect">
            <a:avLst/>
          </a:prstGeom>
          <a:noFill/>
        </p:spPr>
        <p:txBody>
          <a:bodyPr wrap="square">
            <a:spAutoFit/>
          </a:bodyPr>
          <a:lstStyle/>
          <a:p>
            <a:r>
              <a:rPr lang="en-CA" sz="3600" dirty="0">
                <a:solidFill>
                  <a:schemeClr val="accent2"/>
                </a:solidFill>
                <a:hlinkClick r:id="rId3">
                  <a:extLst>
                    <a:ext uri="{A12FA001-AC4F-418D-AE19-62706E023703}">
                      <ahyp:hlinkClr xmlns:ahyp="http://schemas.microsoft.com/office/drawing/2018/hyperlinkcolor" val="tx"/>
                    </a:ext>
                  </a:extLst>
                </a:hlinkClick>
              </a:rPr>
              <a:t>Clever Teamwork Works</a:t>
            </a:r>
            <a:endParaRPr lang="en-CA" sz="3600" dirty="0">
              <a:solidFill>
                <a:schemeClr val="accent2"/>
              </a:solidFill>
            </a:endParaRPr>
          </a:p>
          <a:p>
            <a:endParaRPr lang="en-CA" dirty="0"/>
          </a:p>
        </p:txBody>
      </p:sp>
    </p:spTree>
    <p:extLst>
      <p:ext uri="{BB962C8B-B14F-4D97-AF65-F5344CB8AC3E}">
        <p14:creationId xmlns:p14="http://schemas.microsoft.com/office/powerpoint/2010/main" val="4174754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4480-2AA2-A2A4-8429-8A50BB21702E}"/>
              </a:ext>
            </a:extLst>
          </p:cNvPr>
          <p:cNvSpPr>
            <a:spLocks noGrp="1"/>
          </p:cNvSpPr>
          <p:nvPr>
            <p:ph type="title"/>
          </p:nvPr>
        </p:nvSpPr>
        <p:spPr/>
        <p:txBody>
          <a:bodyPr/>
          <a:lstStyle/>
          <a:p>
            <a:r>
              <a:rPr lang="en-US"/>
              <a:t>Risk and Children’s Competence</a:t>
            </a:r>
            <a:endParaRPr lang="en-CA"/>
          </a:p>
        </p:txBody>
      </p:sp>
      <p:sp>
        <p:nvSpPr>
          <p:cNvPr id="3" name="TextBox 2">
            <a:extLst>
              <a:ext uri="{FF2B5EF4-FFF2-40B4-BE49-F238E27FC236}">
                <a16:creationId xmlns:a16="http://schemas.microsoft.com/office/drawing/2014/main" id="{A2B03CF6-1A38-24CD-D2CF-8315F748CAB0}"/>
              </a:ext>
            </a:extLst>
          </p:cNvPr>
          <p:cNvSpPr txBox="1"/>
          <p:nvPr/>
        </p:nvSpPr>
        <p:spPr>
          <a:xfrm>
            <a:off x="1218576" y="2204864"/>
            <a:ext cx="9937104" cy="5539978"/>
          </a:xfrm>
          <a:prstGeom prst="rect">
            <a:avLst/>
          </a:prstGeom>
          <a:noFill/>
        </p:spPr>
        <p:txBody>
          <a:bodyPr wrap="square" lIns="91440" tIns="45720" rIns="91440" bIns="45720" rtlCol="0" anchor="t">
            <a:spAutoFit/>
          </a:bodyPr>
          <a:lstStyle/>
          <a:p>
            <a:r>
              <a:rPr lang="en-US" dirty="0"/>
              <a:t>Research has shown that children need opportunities to explore risk in their play.  </a:t>
            </a:r>
          </a:p>
          <a:p>
            <a:endParaRPr lang="en-US"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1" u="none" strike="noStrike" cap="none" normalizeH="0" baseline="0" dirty="0">
                <a:ln>
                  <a:noFill/>
                </a:ln>
                <a:solidFill>
                  <a:srgbClr val="000000"/>
                </a:solidFill>
                <a:effectLst/>
                <a:cs typeface="Open Sans" panose="020B0606030504020204" pitchFamily="34" charset="0"/>
              </a:rPr>
              <a:t>“When we have kids engage in play, it’s really a fundamental way for them to figure out the world — how the world works, how their body works,” says Mariana </a:t>
            </a:r>
            <a:r>
              <a:rPr kumimoji="0" lang="en-US" altLang="en-US" b="0" i="1" u="none" strike="noStrike" cap="none" normalizeH="0" baseline="0" dirty="0" err="1">
                <a:ln>
                  <a:noFill/>
                </a:ln>
                <a:solidFill>
                  <a:srgbClr val="000000"/>
                </a:solidFill>
                <a:effectLst/>
                <a:cs typeface="Open Sans" panose="020B0606030504020204" pitchFamily="34" charset="0"/>
              </a:rPr>
              <a:t>Brussoni</a:t>
            </a:r>
            <a:r>
              <a:rPr kumimoji="0" lang="en-US" altLang="en-US" b="0" i="1" u="none" strike="noStrike" cap="none" normalizeH="0" baseline="0" dirty="0">
                <a:ln>
                  <a:noFill/>
                </a:ln>
                <a:solidFill>
                  <a:srgbClr val="000000"/>
                </a:solidFill>
                <a:effectLst/>
                <a:cs typeface="Open Sans" panose="020B0606030504020204" pitchFamily="34" charset="0"/>
              </a:rPr>
              <a:t>, adding that these little experiments are all done “in context of a relatively safe space.”  Risky play in early childhood can help develop a child’s self-confidence, resilience, executive functioning abilities and even risk management skills.”  Brittany Toole</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dirty="0">
              <a:solidFill>
                <a:srgbClr val="000000"/>
              </a:solidFill>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u="sng" strike="noStrike" cap="none" normalizeH="0" baseline="0" dirty="0">
              <a:ln>
                <a:noFill/>
              </a:ln>
              <a:solidFill>
                <a:srgbClr val="000000"/>
              </a:solidFill>
              <a:effectLst/>
              <a:cs typeface="Open Sans" panose="020B0606030504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u="sng" dirty="0">
              <a:solidFill>
                <a:srgbClr val="000000"/>
              </a:solidFill>
              <a:cs typeface="Open Sans" panose="020B0606030504020204"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2000" u="sng" strike="noStrike" cap="none" normalizeH="0" baseline="0" dirty="0">
                <a:ln>
                  <a:noFill/>
                </a:ln>
                <a:solidFill>
                  <a:schemeClr val="accent2"/>
                </a:solidFill>
                <a:effectLst/>
                <a:cs typeface="Open Sans"/>
                <a:hlinkClick r:id="rId2">
                  <a:extLst>
                    <a:ext uri="{A12FA001-AC4F-418D-AE19-62706E023703}">
                      <ahyp:hlinkClr xmlns:ahyp="http://schemas.microsoft.com/office/drawing/2018/hyperlinkcolor" val="tx"/>
                    </a:ext>
                  </a:extLst>
                </a:hlinkClick>
              </a:rPr>
              <a:t>https://www.cbc.ca/natureofthings/features/risky-play-for-children-why-we-should-let-kids-go-outside-and-then-get-out</a:t>
            </a:r>
            <a:endParaRPr kumimoji="0" lang="en-US" altLang="en-US" sz="2000" u="sng" strike="noStrike" cap="none" normalizeH="0" baseline="0" dirty="0">
              <a:ln>
                <a:noFill/>
              </a:ln>
              <a:solidFill>
                <a:schemeClr val="accent2"/>
              </a:solidFill>
              <a:effectLst/>
              <a:cs typeface="Open Sans"/>
            </a:endParaRPr>
          </a:p>
          <a:p>
            <a:pPr marL="0" marR="0" lvl="0" indent="0" algn="l" defTabSz="914400" rtl="0" eaLnBrk="0" fontAlgn="base" latinLnBrk="0" hangingPunct="0">
              <a:lnSpc>
                <a:spcPct val="100000"/>
              </a:lnSpc>
              <a:spcBef>
                <a:spcPct val="0"/>
              </a:spcBef>
              <a:spcAft>
                <a:spcPct val="0"/>
              </a:spcAft>
              <a:buClrTx/>
              <a:buSzTx/>
              <a:buFontTx/>
              <a:buNone/>
              <a:tabLst/>
            </a:pPr>
            <a:endParaRPr lang="en-CA" b="1" u="sng" dirty="0">
              <a:solidFill>
                <a:srgbClr val="000000"/>
              </a:solidFill>
              <a:latin typeface="+mj-lt"/>
              <a:hlinkClick r:id="rId3"/>
            </a:endParaRPr>
          </a:p>
          <a:p>
            <a:endParaRPr lang="en-CA" b="1" i="0" u="sng" dirty="0">
              <a:solidFill>
                <a:srgbClr val="000000"/>
              </a:solidFill>
              <a:effectLst/>
              <a:latin typeface="Open Sans" panose="020B0606030504020204" pitchFamily="34" charset="0"/>
              <a:hlinkClick r:id="rId3"/>
            </a:endParaRPr>
          </a:p>
          <a:p>
            <a:endParaRPr lang="en-CA" b="1" u="sng" dirty="0">
              <a:solidFill>
                <a:srgbClr val="000000"/>
              </a:solidFill>
              <a:latin typeface="Open Sans" panose="020B0606030504020204" pitchFamily="34" charset="0"/>
              <a:hlinkClick r:id="rId3"/>
            </a:endParaRPr>
          </a:p>
          <a:p>
            <a:endParaRPr lang="en-CA" b="1" i="0" u="sng" dirty="0">
              <a:solidFill>
                <a:srgbClr val="000000"/>
              </a:solidFill>
              <a:effectLst/>
              <a:latin typeface="Open Sans" panose="020B0606030504020204" pitchFamily="34" charset="0"/>
              <a:hlinkClick r:id="rId3"/>
            </a:endParaRPr>
          </a:p>
          <a:p>
            <a:endParaRPr lang="en-CA" b="1" u="sng" dirty="0">
              <a:solidFill>
                <a:srgbClr val="000000"/>
              </a:solidFill>
              <a:latin typeface="Open Sans" panose="020B0606030504020204" pitchFamily="34" charset="0"/>
              <a:hlinkClick r:id="rId3"/>
            </a:endParaRPr>
          </a:p>
          <a:p>
            <a:endParaRPr lang="en-CA" b="1" i="0" u="sng" dirty="0">
              <a:solidFill>
                <a:srgbClr val="000000"/>
              </a:solidFill>
              <a:effectLst/>
              <a:latin typeface="Open Sans" panose="020B0606030504020204" pitchFamily="34" charset="0"/>
              <a:hlinkClick r:id="rId3"/>
            </a:endParaRPr>
          </a:p>
        </p:txBody>
      </p:sp>
      <p:pic>
        <p:nvPicPr>
          <p:cNvPr id="5" name="Picture 4" descr="Logo, icon&#10;&#10;Description automatically generated">
            <a:hlinkClick r:id="rId2"/>
            <a:extLst>
              <a:ext uri="{FF2B5EF4-FFF2-40B4-BE49-F238E27FC236}">
                <a16:creationId xmlns:a16="http://schemas.microsoft.com/office/drawing/2014/main" id="{0DE65EB0-F166-FE0C-27D5-BDC2F3A602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8310" y="3968513"/>
            <a:ext cx="1178818" cy="1152128"/>
          </a:xfrm>
          <a:prstGeom prst="rect">
            <a:avLst/>
          </a:prstGeom>
        </p:spPr>
      </p:pic>
    </p:spTree>
    <p:extLst>
      <p:ext uri="{BB962C8B-B14F-4D97-AF65-F5344CB8AC3E}">
        <p14:creationId xmlns:p14="http://schemas.microsoft.com/office/powerpoint/2010/main" val="41452081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6E548-9767-249F-64E3-F0C0CC4B35E4}"/>
              </a:ext>
            </a:extLst>
          </p:cNvPr>
          <p:cNvSpPr>
            <a:spLocks noGrp="1"/>
          </p:cNvSpPr>
          <p:nvPr>
            <p:ph type="title"/>
          </p:nvPr>
        </p:nvSpPr>
        <p:spPr>
          <a:xfrm>
            <a:off x="1097280" y="836712"/>
            <a:ext cx="10058400" cy="720080"/>
          </a:xfrm>
        </p:spPr>
        <p:txBody>
          <a:bodyPr>
            <a:normAutofit/>
          </a:bodyPr>
          <a:lstStyle/>
          <a:p>
            <a:r>
              <a:rPr lang="en-US" sz="3600"/>
              <a:t>How do we Nurture Risk Competence in Children?</a:t>
            </a:r>
            <a:endParaRPr lang="en-CA" sz="3600"/>
          </a:p>
        </p:txBody>
      </p:sp>
      <p:sp>
        <p:nvSpPr>
          <p:cNvPr id="3" name="TextBox 2">
            <a:extLst>
              <a:ext uri="{FF2B5EF4-FFF2-40B4-BE49-F238E27FC236}">
                <a16:creationId xmlns:a16="http://schemas.microsoft.com/office/drawing/2014/main" id="{61CD8215-4F90-A096-0285-3930A843E514}"/>
              </a:ext>
            </a:extLst>
          </p:cNvPr>
          <p:cNvSpPr txBox="1"/>
          <p:nvPr/>
        </p:nvSpPr>
        <p:spPr>
          <a:xfrm>
            <a:off x="1097280" y="1916832"/>
            <a:ext cx="9031168" cy="3693319"/>
          </a:xfrm>
          <a:prstGeom prst="rect">
            <a:avLst/>
          </a:prstGeom>
          <a:noFill/>
        </p:spPr>
        <p:txBody>
          <a:bodyPr wrap="square" rtlCol="0">
            <a:spAutoFit/>
          </a:bodyPr>
          <a:lstStyle/>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We all have different experiences and different comfort levels with risk.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This includes both what we are willing to try as adults and what we are                            willing to allow the children to try.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Our past experiences influence our feelings and beliefs about risk.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Before we can support children in exploring risky play, we must first                            reflect </a:t>
            </a:r>
            <a:r>
              <a:rPr lang="en-US"/>
              <a:t>explore our </a:t>
            </a:r>
            <a:r>
              <a:rPr lang="en-US" dirty="0"/>
              <a:t>own beliefs.</a:t>
            </a:r>
          </a:p>
          <a:p>
            <a:endParaRPr lang="en-US" dirty="0"/>
          </a:p>
          <a:p>
            <a:endParaRPr lang="en-US" dirty="0"/>
          </a:p>
        </p:txBody>
      </p:sp>
      <p:pic>
        <p:nvPicPr>
          <p:cNvPr id="1026" name="Picture 2" descr="The Importance of Children's Risky Play | Green Teacher">
            <a:extLst>
              <a:ext uri="{FF2B5EF4-FFF2-40B4-BE49-F238E27FC236}">
                <a16:creationId xmlns:a16="http://schemas.microsoft.com/office/drawing/2014/main" id="{8A915461-1FF1-378B-6090-EE9B7782A2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2264" y="2420888"/>
            <a:ext cx="3024336"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8136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A8327-7165-DE1B-3CB6-ADA5119604FA}"/>
              </a:ext>
            </a:extLst>
          </p:cNvPr>
          <p:cNvSpPr>
            <a:spLocks noGrp="1"/>
          </p:cNvSpPr>
          <p:nvPr>
            <p:ph type="title"/>
          </p:nvPr>
        </p:nvSpPr>
        <p:spPr/>
        <p:txBody>
          <a:bodyPr/>
          <a:lstStyle/>
          <a:p>
            <a:r>
              <a:rPr lang="en-US"/>
              <a:t>Reflective Questions to Consider</a:t>
            </a:r>
            <a:endParaRPr lang="en-CA"/>
          </a:p>
        </p:txBody>
      </p:sp>
      <p:sp>
        <p:nvSpPr>
          <p:cNvPr id="3" name="Content Placeholder 2">
            <a:extLst>
              <a:ext uri="{FF2B5EF4-FFF2-40B4-BE49-F238E27FC236}">
                <a16:creationId xmlns:a16="http://schemas.microsoft.com/office/drawing/2014/main" id="{4D50612C-E0DA-EA66-6AD5-8ED62A24D221}"/>
              </a:ext>
            </a:extLst>
          </p:cNvPr>
          <p:cNvSpPr>
            <a:spLocks noGrp="1"/>
          </p:cNvSpPr>
          <p:nvPr>
            <p:ph sz="half" idx="1"/>
          </p:nvPr>
        </p:nvSpPr>
        <p:spPr>
          <a:xfrm>
            <a:off x="1097278" y="3189168"/>
            <a:ext cx="4494666" cy="2679925"/>
          </a:xfrm>
        </p:spPr>
        <p:txBody>
          <a:bodyPr>
            <a:normAutofit fontScale="32500" lnSpcReduction="20000"/>
          </a:bodyPr>
          <a:lstStyle/>
          <a:p>
            <a:pPr marL="0" indent="0">
              <a:buNone/>
            </a:pPr>
            <a:endParaRPr lang="en-US" dirty="0"/>
          </a:p>
          <a:p>
            <a:pPr marL="0" indent="0">
              <a:buNone/>
            </a:pPr>
            <a:endParaRPr lang="en-US" sz="1800" dirty="0"/>
          </a:p>
          <a:p>
            <a:pPr marL="285750" indent="-285750">
              <a:buFont typeface="Arial" panose="020B0604020202020204" pitchFamily="34" charset="0"/>
              <a:buChar char="•"/>
            </a:pPr>
            <a:r>
              <a:rPr lang="en-US" sz="5500" dirty="0"/>
              <a:t>How would you describe your relationship to risk?</a:t>
            </a:r>
          </a:p>
          <a:p>
            <a:endParaRPr lang="en-US" sz="5500" dirty="0"/>
          </a:p>
          <a:p>
            <a:pPr marL="285750" indent="-285750">
              <a:buFont typeface="Arial" panose="020B0604020202020204" pitchFamily="34" charset="0"/>
              <a:buChar char="•"/>
            </a:pPr>
            <a:r>
              <a:rPr lang="en-US" sz="5500" dirty="0"/>
              <a:t>What kinds of risks are you willing to take?</a:t>
            </a:r>
          </a:p>
          <a:p>
            <a:pPr marL="285750" indent="-285750">
              <a:buFont typeface="Arial" panose="020B0604020202020204" pitchFamily="34" charset="0"/>
              <a:buChar char="•"/>
            </a:pPr>
            <a:endParaRPr lang="en-US" sz="5500" dirty="0"/>
          </a:p>
          <a:p>
            <a:pPr marL="285750" indent="-285750">
              <a:buFont typeface="Arial" panose="020B0604020202020204" pitchFamily="34" charset="0"/>
              <a:buChar char="•"/>
            </a:pPr>
            <a:r>
              <a:rPr lang="en-US" sz="5500" dirty="0"/>
              <a:t>What kinds of risks are you adverse to?</a:t>
            </a:r>
            <a:endParaRPr lang="en-CA" sz="5500" dirty="0"/>
          </a:p>
          <a:p>
            <a:endParaRPr lang="en-CA" dirty="0"/>
          </a:p>
        </p:txBody>
      </p:sp>
      <p:sp>
        <p:nvSpPr>
          <p:cNvPr id="4" name="Content Placeholder 3">
            <a:extLst>
              <a:ext uri="{FF2B5EF4-FFF2-40B4-BE49-F238E27FC236}">
                <a16:creationId xmlns:a16="http://schemas.microsoft.com/office/drawing/2014/main" id="{39ABAFE2-B7A9-9124-241C-1772BB80231A}"/>
              </a:ext>
            </a:extLst>
          </p:cNvPr>
          <p:cNvSpPr>
            <a:spLocks noGrp="1"/>
          </p:cNvSpPr>
          <p:nvPr>
            <p:ph sz="half" idx="2"/>
          </p:nvPr>
        </p:nvSpPr>
        <p:spPr>
          <a:xfrm>
            <a:off x="6528048" y="3189168"/>
            <a:ext cx="4627632" cy="3048144"/>
          </a:xfrm>
        </p:spPr>
        <p:txBody>
          <a:bodyPr>
            <a:normAutofit fontScale="32500" lnSpcReduction="20000"/>
          </a:bodyPr>
          <a:lstStyle/>
          <a:p>
            <a:pPr marL="285750" indent="-285750">
              <a:buFont typeface="Arial" panose="020B0604020202020204" pitchFamily="34" charset="0"/>
              <a:buChar char="•"/>
            </a:pPr>
            <a:endParaRPr lang="en-US"/>
          </a:p>
          <a:p>
            <a:pPr marL="285750" indent="-285750">
              <a:buFont typeface="Arial" panose="020B0604020202020204" pitchFamily="34" charset="0"/>
              <a:buChar char="•"/>
            </a:pPr>
            <a:endParaRPr lang="en-US" sz="1800"/>
          </a:p>
          <a:p>
            <a:pPr marL="285750" indent="-285750">
              <a:buFont typeface="Arial" panose="020B0604020202020204" pitchFamily="34" charset="0"/>
              <a:buChar char="•"/>
            </a:pPr>
            <a:r>
              <a:rPr lang="en-US" sz="5500"/>
              <a:t>How do your beliefs and feelings about risk impact what you offer to children?</a:t>
            </a:r>
          </a:p>
          <a:p>
            <a:pPr marL="285750" indent="-285750">
              <a:buFont typeface="Arial" panose="020B0604020202020204" pitchFamily="34" charset="0"/>
              <a:buChar char="•"/>
            </a:pPr>
            <a:endParaRPr lang="en-US" sz="5500"/>
          </a:p>
          <a:p>
            <a:pPr marL="285750" indent="-285750">
              <a:buFont typeface="Arial" panose="020B0604020202020204" pitchFamily="34" charset="0"/>
              <a:buChar char="•"/>
            </a:pPr>
            <a:r>
              <a:rPr lang="en-US" sz="5500"/>
              <a:t>What kinds of activities do you notice you are stopping and why?</a:t>
            </a:r>
          </a:p>
          <a:p>
            <a:pPr marL="285750" indent="-285750">
              <a:buFont typeface="Arial" panose="020B0604020202020204" pitchFamily="34" charset="0"/>
              <a:buChar char="•"/>
            </a:pPr>
            <a:endParaRPr lang="en-US" sz="5500"/>
          </a:p>
          <a:p>
            <a:pPr marL="285750" indent="-285750">
              <a:buFont typeface="Arial" panose="020B0604020202020204" pitchFamily="34" charset="0"/>
              <a:buChar char="•"/>
            </a:pPr>
            <a:r>
              <a:rPr lang="en-US" sz="5500"/>
              <a:t>Where might there be more opportunities to say yes in risky play?</a:t>
            </a:r>
          </a:p>
          <a:p>
            <a:pPr marL="285750" indent="-285750">
              <a:buFont typeface="Arial" panose="020B0604020202020204" pitchFamily="34" charset="0"/>
              <a:buChar char="•"/>
            </a:pPr>
            <a:endParaRPr lang="en-US" sz="4500"/>
          </a:p>
          <a:p>
            <a:endParaRPr lang="en-CA"/>
          </a:p>
        </p:txBody>
      </p:sp>
      <p:pic>
        <p:nvPicPr>
          <p:cNvPr id="5" name="Picture 2" descr="Week10 – Reflect – Gamification – Emerging Technologies for Information  Practice">
            <a:extLst>
              <a:ext uri="{FF2B5EF4-FFF2-40B4-BE49-F238E27FC236}">
                <a16:creationId xmlns:a16="http://schemas.microsoft.com/office/drawing/2014/main" id="{2AACBCEC-4EBE-D45A-EA95-B33AD6A47B0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752757" y="188640"/>
            <a:ext cx="1408792" cy="1379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1277D114-8032-EF2C-6AB5-FB34FAB81718}"/>
              </a:ext>
            </a:extLst>
          </p:cNvPr>
          <p:cNvSpPr txBox="1"/>
          <p:nvPr/>
        </p:nvSpPr>
        <p:spPr>
          <a:xfrm>
            <a:off x="1271464" y="1988840"/>
            <a:ext cx="9721080" cy="1200329"/>
          </a:xfrm>
          <a:prstGeom prst="rect">
            <a:avLst/>
          </a:prstGeom>
          <a:noFill/>
        </p:spPr>
        <p:txBody>
          <a:bodyPr wrap="square" rtlCol="0">
            <a:spAutoFit/>
          </a:bodyPr>
          <a:lstStyle/>
          <a:p>
            <a:r>
              <a:rPr lang="en-US" i="1" dirty="0">
                <a:latin typeface="+mj-lt"/>
              </a:rPr>
              <a:t>In the book,</a:t>
            </a:r>
            <a:r>
              <a:rPr lang="en-US" i="1" u="sng" dirty="0">
                <a:latin typeface="+mj-lt"/>
              </a:rPr>
              <a:t> Creating a Culture of Reflective Practice (The Role of Pedagogical Leadership in Early Childhood Programs) </a:t>
            </a:r>
            <a:r>
              <a:rPr lang="en-US" i="1" dirty="0">
                <a:latin typeface="+mj-lt"/>
              </a:rPr>
              <a:t>by  Anne Marie Coughlin &amp; Lorrie McGee, Pgs. 106, 108, 110,                                            the </a:t>
            </a:r>
            <a:r>
              <a:rPr lang="en-US" i="1" dirty="0" err="1">
                <a:latin typeface="+mj-lt"/>
              </a:rPr>
              <a:t>authours</a:t>
            </a:r>
            <a:r>
              <a:rPr lang="en-US" i="1" dirty="0">
                <a:latin typeface="+mj-lt"/>
              </a:rPr>
              <a:t> suggest reflecting on the following questions to help you consider how to allow for safe risk in your practice.</a:t>
            </a:r>
          </a:p>
        </p:txBody>
      </p:sp>
    </p:spTree>
    <p:extLst>
      <p:ext uri="{BB962C8B-B14F-4D97-AF65-F5344CB8AC3E}">
        <p14:creationId xmlns:p14="http://schemas.microsoft.com/office/powerpoint/2010/main" val="1652753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E0B3CB-2D51-A7D6-7A91-C51B37DB3FCB}"/>
              </a:ext>
            </a:extLst>
          </p:cNvPr>
          <p:cNvSpPr>
            <a:spLocks noGrp="1"/>
          </p:cNvSpPr>
          <p:nvPr>
            <p:ph type="title"/>
          </p:nvPr>
        </p:nvSpPr>
        <p:spPr/>
        <p:txBody>
          <a:bodyPr/>
          <a:lstStyle/>
          <a:p>
            <a:r>
              <a:rPr lang="en-US"/>
              <a:t>Types of Risky Play</a:t>
            </a:r>
            <a:endParaRPr lang="en-CA"/>
          </a:p>
        </p:txBody>
      </p:sp>
      <p:sp>
        <p:nvSpPr>
          <p:cNvPr id="3" name="Content Placeholder 2">
            <a:extLst>
              <a:ext uri="{FF2B5EF4-FFF2-40B4-BE49-F238E27FC236}">
                <a16:creationId xmlns:a16="http://schemas.microsoft.com/office/drawing/2014/main" id="{2FDEA89F-0FCA-90A4-41FB-1F53DF961DB8}"/>
              </a:ext>
            </a:extLst>
          </p:cNvPr>
          <p:cNvSpPr>
            <a:spLocks noGrp="1"/>
          </p:cNvSpPr>
          <p:nvPr>
            <p:ph idx="1"/>
          </p:nvPr>
        </p:nvSpPr>
        <p:spPr>
          <a:xfrm>
            <a:off x="1097280" y="1986718"/>
            <a:ext cx="10503725" cy="5245706"/>
          </a:xfrm>
        </p:spPr>
        <p:txBody>
          <a:bodyPr>
            <a:normAutofit/>
          </a:bodyPr>
          <a:lstStyle/>
          <a:p>
            <a:r>
              <a:rPr lang="en-US"/>
              <a:t>When considering child led risky play consider where children are showing interest.  Think about ways you can encourage this interest in a manner that is safe as necessary vs. safe as possible.           Also consider the age of the child.  Risk for a two-year-old is different than risk for a six-year-old.                                              </a:t>
            </a:r>
          </a:p>
          <a:p>
            <a:endParaRPr lang="en-US"/>
          </a:p>
          <a:p>
            <a:pPr>
              <a:buFont typeface="Arial" panose="020B0604020202020204" pitchFamily="34" charset="0"/>
              <a:buChar char="•"/>
            </a:pPr>
            <a:r>
              <a:rPr lang="en-US"/>
              <a:t>Climbing, Jumping, Swinging</a:t>
            </a:r>
          </a:p>
          <a:p>
            <a:pPr>
              <a:buFont typeface="Arial" panose="020B0604020202020204" pitchFamily="34" charset="0"/>
              <a:buChar char="•"/>
            </a:pPr>
            <a:r>
              <a:rPr lang="en-US"/>
              <a:t>Building/Creating Using Real Tools</a:t>
            </a:r>
          </a:p>
          <a:p>
            <a:pPr>
              <a:buFont typeface="Arial" panose="020B0604020202020204" pitchFamily="34" charset="0"/>
              <a:buChar char="•"/>
            </a:pPr>
            <a:r>
              <a:rPr lang="en-US"/>
              <a:t>Speed</a:t>
            </a:r>
          </a:p>
          <a:p>
            <a:pPr>
              <a:buFont typeface="Arial" panose="020B0604020202020204" pitchFamily="34" charset="0"/>
              <a:buChar char="•"/>
            </a:pPr>
            <a:r>
              <a:rPr lang="en-US"/>
              <a:t>Natural Elements, (for example water)</a:t>
            </a:r>
          </a:p>
          <a:p>
            <a:pPr>
              <a:buFont typeface="Arial" panose="020B0604020202020204" pitchFamily="34" charset="0"/>
              <a:buChar char="•"/>
            </a:pPr>
            <a:r>
              <a:rPr lang="en-US"/>
              <a:t>Rough &amp; Tumble Play</a:t>
            </a:r>
          </a:p>
          <a:p>
            <a:endParaRPr lang="en-US"/>
          </a:p>
          <a:p>
            <a:endParaRPr lang="en-CA"/>
          </a:p>
        </p:txBody>
      </p:sp>
      <p:pic>
        <p:nvPicPr>
          <p:cNvPr id="4" name="Picture 2" descr="Week10 – Reflect – Gamification – Emerging Technologies for Information  Practice">
            <a:extLst>
              <a:ext uri="{FF2B5EF4-FFF2-40B4-BE49-F238E27FC236}">
                <a16:creationId xmlns:a16="http://schemas.microsoft.com/office/drawing/2014/main" id="{04D47443-B73F-534F-FDCD-DE77ED1CB68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540822" y="198147"/>
            <a:ext cx="1696824" cy="162766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We need to stop worrying and just let our kids play - Today's Parent">
            <a:extLst>
              <a:ext uri="{FF2B5EF4-FFF2-40B4-BE49-F238E27FC236}">
                <a16:creationId xmlns:a16="http://schemas.microsoft.com/office/drawing/2014/main" id="{FBD4BD8C-5D88-8F3B-27FF-628D0209E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4072" y="3097403"/>
            <a:ext cx="4320480"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2565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3552" y="579449"/>
            <a:ext cx="8911687" cy="982268"/>
          </a:xfrm>
        </p:spPr>
        <p:txBody>
          <a:bodyPr/>
          <a:lstStyle/>
          <a:p>
            <a:r>
              <a:rPr lang="en-US" i="1">
                <a:latin typeface="Calibri" panose="020F0502020204030204" pitchFamily="34" charset="0"/>
                <a:cs typeface="Calibri" panose="020F0502020204030204" pitchFamily="34" charset="0"/>
              </a:rPr>
              <a:t>Purpose of these Training Modules</a:t>
            </a:r>
          </a:p>
        </p:txBody>
      </p:sp>
      <p:sp>
        <p:nvSpPr>
          <p:cNvPr id="3" name="Content Placeholder 2"/>
          <p:cNvSpPr>
            <a:spLocks noGrp="1"/>
          </p:cNvSpPr>
          <p:nvPr>
            <p:ph idx="1"/>
          </p:nvPr>
        </p:nvSpPr>
        <p:spPr>
          <a:xfrm>
            <a:off x="839416" y="2046513"/>
            <a:ext cx="10665196" cy="2198915"/>
          </a:xfrm>
        </p:spPr>
        <p:txBody>
          <a:bodyPr>
            <a:normAutofit/>
          </a:bodyPr>
          <a:lstStyle/>
          <a:p>
            <a:pPr marL="0" indent="0">
              <a:buNone/>
            </a:pPr>
            <a:r>
              <a:rPr lang="en-US" sz="1800" i="1" dirty="0">
                <a:latin typeface="Calibri" panose="020F0502020204030204" pitchFamily="34" charset="0"/>
                <a:cs typeface="Calibri" panose="020F0502020204030204" pitchFamily="34" charset="0"/>
              </a:rPr>
              <a:t>This power-point presentation is part of a series of training modules for supply and non-ECE staff working in Early Learning and Care in Peterborough City and County. Training for these important staff has been identified as a priority in our community.</a:t>
            </a:r>
          </a:p>
          <a:p>
            <a:pPr marL="0" indent="0">
              <a:buNone/>
            </a:pPr>
            <a:r>
              <a:rPr lang="en-US" dirty="0">
                <a:latin typeface="Calibri" panose="020F0502020204030204" pitchFamily="34" charset="0"/>
                <a:cs typeface="Calibri" panose="020F0502020204030204" pitchFamily="34" charset="0"/>
              </a:rPr>
              <a:t>Along with </a:t>
            </a:r>
            <a:r>
              <a:rPr lang="en-US" b="1" i="1" dirty="0">
                <a:latin typeface="Calibri" panose="020F0502020204030204" pitchFamily="34" charset="0"/>
                <a:cs typeface="Calibri" panose="020F0502020204030204" pitchFamily="34" charset="0"/>
              </a:rPr>
              <a:t>Child Led Approaches to Learning</a:t>
            </a:r>
            <a:r>
              <a:rPr lang="en-US" dirty="0">
                <a:latin typeface="Calibri" panose="020F0502020204030204" pitchFamily="34" charset="0"/>
                <a:cs typeface="Calibri" panose="020F0502020204030204" pitchFamily="34" charset="0"/>
              </a:rPr>
              <a:t>, this on-line series also consists of three additional modules on the following topics:</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p:txBody>
      </p:sp>
      <p:graphicFrame>
        <p:nvGraphicFramePr>
          <p:cNvPr id="4" name="Diagram 3">
            <a:extLst>
              <a:ext uri="{FF2B5EF4-FFF2-40B4-BE49-F238E27FC236}">
                <a16:creationId xmlns:a16="http://schemas.microsoft.com/office/drawing/2014/main" id="{D531255D-B09C-44E7-96B5-CDC3E206C183}"/>
              </a:ext>
            </a:extLst>
          </p:cNvPr>
          <p:cNvGraphicFramePr/>
          <p:nvPr>
            <p:extLst>
              <p:ext uri="{D42A27DB-BD31-4B8C-83A1-F6EECF244321}">
                <p14:modId xmlns:p14="http://schemas.microsoft.com/office/powerpoint/2010/main" val="3233087416"/>
              </p:ext>
            </p:extLst>
          </p:nvPr>
        </p:nvGraphicFramePr>
        <p:xfrm>
          <a:off x="743237" y="4158343"/>
          <a:ext cx="10553054" cy="16546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426718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1973C2-EB8B-452A-A698-4A252FD3AE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799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10162E77-11AD-44A7-84EC-40C59EEFBD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81601" y="634946"/>
            <a:ext cx="6368142" cy="1450757"/>
          </a:xfrm>
        </p:spPr>
        <p:txBody>
          <a:bodyPr>
            <a:normAutofit/>
          </a:bodyPr>
          <a:lstStyle/>
          <a:p>
            <a:r>
              <a:rPr lang="en-US" i="1">
                <a:latin typeface="Calibri" panose="020F0502020204030204" pitchFamily="34" charset="0"/>
                <a:cs typeface="Calibri" panose="020F0502020204030204" pitchFamily="34" charset="0"/>
              </a:rPr>
              <a:t>Child Led Play</a:t>
            </a:r>
            <a:endParaRPr lang="en-CA" i="1">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8224" r="26726" b="2"/>
          <a:stretch/>
        </p:blipFill>
        <p:spPr>
          <a:xfrm>
            <a:off x="20" y="-12128"/>
            <a:ext cx="4654276" cy="6870127"/>
          </a:xfrm>
          <a:prstGeom prst="rect">
            <a:avLst/>
          </a:prstGeom>
        </p:spPr>
      </p:pic>
      <p:cxnSp>
        <p:nvCxnSpPr>
          <p:cNvPr id="13" name="Straight Connector 12">
            <a:extLst>
              <a:ext uri="{FF2B5EF4-FFF2-40B4-BE49-F238E27FC236}">
                <a16:creationId xmlns:a16="http://schemas.microsoft.com/office/drawing/2014/main" id="{5AB158E9-1B40-4CD6-95F0-95CA11DF7B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87617" y="2085703"/>
            <a:ext cx="6170686"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5181600" y="1654629"/>
            <a:ext cx="6895447" cy="4679687"/>
          </a:xfrm>
        </p:spPr>
        <p:txBody>
          <a:bodyPr>
            <a:normAutofit/>
          </a:bodyPr>
          <a:lstStyle/>
          <a:p>
            <a:pPr marL="0" indent="0">
              <a:buNone/>
            </a:pPr>
            <a:endParaRPr lang="en-US" sz="1700" i="1" dirty="0">
              <a:latin typeface="Calibri" panose="020F0502020204030204" pitchFamily="34" charset="0"/>
              <a:cs typeface="Calibri" panose="020F0502020204030204" pitchFamily="34" charset="0"/>
            </a:endParaRPr>
          </a:p>
          <a:p>
            <a:pPr marL="0" indent="0">
              <a:buNone/>
            </a:pPr>
            <a:endParaRPr lang="en-US" sz="1700" i="1" dirty="0">
              <a:latin typeface="Calibri" panose="020F0502020204030204" pitchFamily="34" charset="0"/>
              <a:cs typeface="Calibri" panose="020F0502020204030204" pitchFamily="34" charset="0"/>
            </a:endParaRPr>
          </a:p>
          <a:p>
            <a:pPr marL="0" indent="0">
              <a:buNone/>
            </a:pPr>
            <a:r>
              <a:rPr lang="en-US" sz="1700" i="1" dirty="0">
                <a:latin typeface="Calibri" panose="020F0502020204030204" pitchFamily="34" charset="0"/>
                <a:cs typeface="Calibri" panose="020F0502020204030204" pitchFamily="34" charset="0"/>
              </a:rPr>
              <a:t>HDLH? </a:t>
            </a:r>
            <a:r>
              <a:rPr lang="en-US" sz="1700" dirty="0">
                <a:latin typeface="Calibri" panose="020F0502020204030204" pitchFamily="34" charset="0"/>
                <a:cs typeface="Calibri" panose="020F0502020204030204" pitchFamily="34" charset="0"/>
              </a:rPr>
              <a:t>is not directed at the formal school setting. It is intended for </a:t>
            </a:r>
            <a:r>
              <a:rPr lang="en-CA" sz="1700" dirty="0"/>
              <a:t>all early learning and care programs (e.g.  centre and home-based child care, child             and family programs, before and after school programs).</a:t>
            </a:r>
          </a:p>
          <a:p>
            <a:pPr marL="0" indent="0">
              <a:buNone/>
            </a:pPr>
            <a:endParaRPr lang="en-CA" sz="1700" dirty="0"/>
          </a:p>
          <a:p>
            <a:pPr marL="0" indent="0">
              <a:buNone/>
            </a:pPr>
            <a:r>
              <a:rPr lang="en-US" sz="1700" i="1" dirty="0">
                <a:latin typeface="Calibri" panose="020F0502020204030204" pitchFamily="34" charset="0"/>
                <a:cs typeface="Calibri" panose="020F0502020204030204" pitchFamily="34" charset="0"/>
              </a:rPr>
              <a:t>HDLH? </a:t>
            </a:r>
            <a:r>
              <a:rPr lang="en-US" sz="1700" dirty="0">
                <a:latin typeface="Calibri" panose="020F0502020204030204" pitchFamily="34" charset="0"/>
                <a:cs typeface="Calibri" panose="020F0502020204030204" pitchFamily="34" charset="0"/>
              </a:rPr>
              <a:t>states clearly that the </a:t>
            </a:r>
            <a:r>
              <a:rPr lang="en-US" sz="1700" i="1" dirty="0">
                <a:latin typeface="Calibri" panose="020F0502020204030204" pitchFamily="34" charset="0"/>
                <a:cs typeface="Calibri" panose="020F0502020204030204" pitchFamily="34" charset="0"/>
              </a:rPr>
              <a:t>“focus is not on teaching a body of knowledge…”(p.15).  </a:t>
            </a:r>
            <a:r>
              <a:rPr lang="en-US" sz="1700" dirty="0">
                <a:latin typeface="Calibri" panose="020F0502020204030204" pitchFamily="34" charset="0"/>
                <a:cs typeface="Calibri" panose="020F0502020204030204" pitchFamily="34" charset="0"/>
              </a:rPr>
              <a:t>The aim is to support the growth and development             of the whole child and to have long-term positive outcomes for all children.</a:t>
            </a:r>
          </a:p>
          <a:p>
            <a:endParaRPr lang="en-US" sz="1700" dirty="0">
              <a:latin typeface="Calibri" panose="020F0502020204030204" pitchFamily="34" charset="0"/>
              <a:cs typeface="Calibri" panose="020F0502020204030204" pitchFamily="34" charset="0"/>
            </a:endParaRPr>
          </a:p>
          <a:p>
            <a:pPr marL="0" indent="0">
              <a:buNone/>
            </a:pPr>
            <a:r>
              <a:rPr lang="en-US" sz="1700" dirty="0">
                <a:latin typeface="Calibri" panose="020F0502020204030204" pitchFamily="34" charset="0"/>
                <a:cs typeface="Calibri" panose="020F0502020204030204" pitchFamily="34" charset="0"/>
              </a:rPr>
              <a:t>While all four foundations support the value of a child-led curriculum,  </a:t>
            </a:r>
            <a:r>
              <a:rPr lang="en-US" sz="1700" b="1" dirty="0">
                <a:latin typeface="Calibri" panose="020F0502020204030204" pitchFamily="34" charset="0"/>
                <a:cs typeface="Calibri" panose="020F0502020204030204" pitchFamily="34" charset="0"/>
              </a:rPr>
              <a:t>‘engagement’ </a:t>
            </a:r>
            <a:r>
              <a:rPr lang="en-US" sz="1700" dirty="0">
                <a:latin typeface="Calibri" panose="020F0502020204030204" pitchFamily="34" charset="0"/>
                <a:cs typeface="Calibri" panose="020F0502020204030204" pitchFamily="34" charset="0"/>
              </a:rPr>
              <a:t>is described as ‘creating contexts for learning through exploration, play and inquiry’.</a:t>
            </a:r>
          </a:p>
          <a:p>
            <a:endParaRPr lang="en-CA" sz="17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9679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8">
            <a:extLst>
              <a:ext uri="{FF2B5EF4-FFF2-40B4-BE49-F238E27FC236}">
                <a16:creationId xmlns:a16="http://schemas.microsoft.com/office/drawing/2014/main" id="{F1FBD9ED-634D-4A6C-B5FE-A2D45EC48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0" name="Rectangle 10">
            <a:extLst>
              <a:ext uri="{FF2B5EF4-FFF2-40B4-BE49-F238E27FC236}">
                <a16:creationId xmlns:a16="http://schemas.microsoft.com/office/drawing/2014/main" id="{A78A33AE-58B7-4282-8E4F-4824411525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cxnSp>
        <p:nvCxnSpPr>
          <p:cNvPr id="41" name="Straight Connector 12">
            <a:extLst>
              <a:ext uri="{FF2B5EF4-FFF2-40B4-BE49-F238E27FC236}">
                <a16:creationId xmlns:a16="http://schemas.microsoft.com/office/drawing/2014/main" id="{4D4D9825-BF05-4FC7-94DE-0E7C866993C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42" name="Rectangle 14">
            <a:extLst>
              <a:ext uri="{FF2B5EF4-FFF2-40B4-BE49-F238E27FC236}">
                <a16:creationId xmlns:a16="http://schemas.microsoft.com/office/drawing/2014/main" id="{2A7C97B8-2379-40E5-A95F-FB5E61A530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16">
            <a:extLst>
              <a:ext uri="{FF2B5EF4-FFF2-40B4-BE49-F238E27FC236}">
                <a16:creationId xmlns:a16="http://schemas.microsoft.com/office/drawing/2014/main" id="{AC29A6B1-EC94-4744-BE48-B764337E95B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92143" y="2085703"/>
            <a:ext cx="356616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1"/>
          <p:cNvSpPr txBox="1">
            <a:spLocks/>
          </p:cNvSpPr>
          <p:nvPr/>
        </p:nvSpPr>
        <p:spPr>
          <a:xfrm>
            <a:off x="7859485" y="2198914"/>
            <a:ext cx="3690257" cy="3670180"/>
          </a:xfrm>
          <a:prstGeom prst="rect">
            <a:avLst/>
          </a:prstGeom>
        </p:spPr>
        <p:txBody>
          <a:bodyPr vert="horz" lIns="0" tIns="45720" rIns="0" bIns="45720" rtlCol="0">
            <a:norm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marL="0" indent="0" defTabSz="914400">
              <a:lnSpc>
                <a:spcPct val="90000"/>
              </a:lnSpc>
              <a:buNone/>
            </a:pPr>
            <a:r>
              <a:rPr lang="en-US" sz="1500"/>
              <a:t>“Engagement” refers to a state of being genuinely involved and interested in what one is doing.” (</a:t>
            </a:r>
            <a:r>
              <a:rPr lang="en-US" sz="1500" i="1"/>
              <a:t>HDLH? </a:t>
            </a:r>
            <a:r>
              <a:rPr lang="en-US" sz="1500"/>
              <a:t>P. 53)</a:t>
            </a:r>
          </a:p>
          <a:p>
            <a:pPr marL="0" indent="0" defTabSz="914400">
              <a:lnSpc>
                <a:spcPct val="90000"/>
              </a:lnSpc>
              <a:buFont typeface="Calibri" panose="020F0502020204030204" pitchFamily="34" charset="0"/>
              <a:buNone/>
            </a:pPr>
            <a:endParaRPr lang="en-US" sz="1500"/>
          </a:p>
          <a:p>
            <a:pPr marL="0" indent="0" defTabSz="914400">
              <a:lnSpc>
                <a:spcPct val="90000"/>
              </a:lnSpc>
              <a:buNone/>
            </a:pPr>
            <a:r>
              <a:rPr lang="en-US" sz="1500"/>
              <a:t>Engagement goes beyond being occupied or busy. When children are truly engaged, they will often play for an extended period and be less likely to be distracted.</a:t>
            </a:r>
          </a:p>
          <a:p>
            <a:pPr marL="0" indent="0" defTabSz="914400">
              <a:lnSpc>
                <a:spcPct val="90000"/>
              </a:lnSpc>
              <a:buFont typeface="Calibri" panose="020F0502020204030204" pitchFamily="34" charset="0"/>
              <a:buNone/>
            </a:pPr>
            <a:endParaRPr lang="en-US" sz="1500"/>
          </a:p>
          <a:p>
            <a:pPr marL="0" indent="0" defTabSz="914400">
              <a:lnSpc>
                <a:spcPct val="90000"/>
              </a:lnSpc>
              <a:buNone/>
            </a:pPr>
            <a:r>
              <a:rPr lang="en-US" sz="1500"/>
              <a:t>Engagement is more likely when children are the ones choosing what materials they will use. It is also supported when there are open-ended materials to use and time to explore them.</a:t>
            </a:r>
          </a:p>
        </p:txBody>
      </p:sp>
      <p:sp>
        <p:nvSpPr>
          <p:cNvPr id="44" name="Rectangle 18">
            <a:extLst>
              <a:ext uri="{FF2B5EF4-FFF2-40B4-BE49-F238E27FC236}">
                <a16:creationId xmlns:a16="http://schemas.microsoft.com/office/drawing/2014/main" id="{863FF3CE-53DE-41A6-A8DF-EE8A85EDC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45" name="Rectangle 20">
            <a:extLst>
              <a:ext uri="{FF2B5EF4-FFF2-40B4-BE49-F238E27FC236}">
                <a16:creationId xmlns:a16="http://schemas.microsoft.com/office/drawing/2014/main" id="{B0F0D992-B6E9-451D-A97E-B81C761D0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79030993"/>
              </p:ext>
            </p:extLst>
          </p:nvPr>
        </p:nvGraphicFramePr>
        <p:xfrm>
          <a:off x="633999" y="978367"/>
          <a:ext cx="6909802" cy="4637835"/>
        </p:xfrm>
        <a:graphic>
          <a:graphicData uri="http://schemas.openxmlformats.org/drawingml/2006/table">
            <a:tbl>
              <a:tblPr firstRow="1" firstCol="1" bandRow="1"/>
              <a:tblGrid>
                <a:gridCol w="3374765">
                  <a:extLst>
                    <a:ext uri="{9D8B030D-6E8A-4147-A177-3AD203B41FA5}">
                      <a16:colId xmlns:a16="http://schemas.microsoft.com/office/drawing/2014/main" val="20000"/>
                    </a:ext>
                  </a:extLst>
                </a:gridCol>
                <a:gridCol w="3535037">
                  <a:extLst>
                    <a:ext uri="{9D8B030D-6E8A-4147-A177-3AD203B41FA5}">
                      <a16:colId xmlns:a16="http://schemas.microsoft.com/office/drawing/2014/main" val="20001"/>
                    </a:ext>
                  </a:extLst>
                </a:gridCol>
              </a:tblGrid>
              <a:tr h="822533">
                <a:tc gridSpan="2">
                  <a:txBody>
                    <a:bodyPr/>
                    <a:lstStyle/>
                    <a:p>
                      <a:pPr marL="0" marR="0" algn="ctr">
                        <a:lnSpc>
                          <a:spcPct val="107000"/>
                        </a:lnSpc>
                        <a:spcBef>
                          <a:spcPts val="0"/>
                        </a:spcBef>
                        <a:spcAft>
                          <a:spcPts val="0"/>
                        </a:spcAft>
                        <a:tabLst>
                          <a:tab pos="1114425" algn="l"/>
                        </a:tabLst>
                      </a:pPr>
                      <a:endParaRPr lang="en-US" sz="3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endParaRPr lang="en-US" sz="3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endParaRPr lang="en-US" sz="30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4100" i="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Engagement  </a:t>
                      </a:r>
                      <a:r>
                        <a:rPr kumimoji="0" lang="en-US" sz="2300" b="0" i="1"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 35)</a:t>
                      </a:r>
                      <a:endParaRPr lang="en-US" sz="4100" i="1">
                        <a:effectLst/>
                        <a:latin typeface="Calibri" panose="020F0502020204030204" pitchFamily="34" charset="0"/>
                        <a:ea typeface="Calibri" panose="020F0502020204030204" pitchFamily="34" charset="0"/>
                        <a:cs typeface="Times New Roman" panose="02020603050405020304" pitchFamily="18" charset="0"/>
                      </a:endParaRP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hMerge="1">
                  <a:txBody>
                    <a:bodyPr/>
                    <a:lstStyle/>
                    <a:p>
                      <a:endParaRPr lang="en-US"/>
                    </a:p>
                  </a:txBody>
                  <a:tcPr/>
                </a:tc>
                <a:extLst>
                  <a:ext uri="{0D108BD9-81ED-4DB2-BD59-A6C34878D82A}">
                    <a16:rowId xmlns:a16="http://schemas.microsoft.com/office/drawing/2014/main" val="10000"/>
                  </a:ext>
                </a:extLst>
              </a:tr>
              <a:tr h="951527">
                <a:tc>
                  <a:txBody>
                    <a:bodyPr/>
                    <a:lstStyle/>
                    <a:p>
                      <a:pPr marL="0" marR="0" algn="ctr">
                        <a:lnSpc>
                          <a:spcPct val="107000"/>
                        </a:lnSpc>
                        <a:spcBef>
                          <a:spcPts val="0"/>
                        </a:spcBef>
                        <a:spcAft>
                          <a:spcPts val="0"/>
                        </a:spcAft>
                        <a:tabLst>
                          <a:tab pos="1114425" algn="l"/>
                        </a:tabLs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2300">
                          <a:effectLst/>
                          <a:latin typeface="Calibri" panose="020F0502020204030204" pitchFamily="34" charset="0"/>
                          <a:ea typeface="Calibri" panose="020F0502020204030204" pitchFamily="34" charset="0"/>
                          <a:cs typeface="Times New Roman" panose="02020603050405020304" pitchFamily="18" charset="0"/>
                        </a:rPr>
                        <a:t>Goals for Children</a:t>
                      </a: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2300">
                          <a:effectLst/>
                          <a:latin typeface="Calibri" panose="020F0502020204030204" pitchFamily="34" charset="0"/>
                          <a:ea typeface="Calibri" panose="020F0502020204030204" pitchFamily="34" charset="0"/>
                          <a:cs typeface="Times New Roman" panose="02020603050405020304" pitchFamily="18" charset="0"/>
                        </a:rPr>
                        <a:t>Expectations for Programs</a:t>
                      </a:r>
                    </a:p>
                    <a:p>
                      <a:pPr marL="0" marR="0" algn="ctr">
                        <a:lnSpc>
                          <a:spcPct val="107000"/>
                        </a:lnSpc>
                        <a:spcBef>
                          <a:spcPts val="0"/>
                        </a:spcBef>
                        <a:spcAft>
                          <a:spcPts val="0"/>
                        </a:spcAft>
                        <a:tabLst>
                          <a:tab pos="1114425" algn="l"/>
                        </a:tabLst>
                      </a:pPr>
                      <a:r>
                        <a:rPr lang="en-US" sz="2300">
                          <a:effectLst/>
                          <a:latin typeface="Calibri" panose="020F0502020204030204" pitchFamily="34" charset="0"/>
                          <a:ea typeface="Calibri" panose="020F0502020204030204" pitchFamily="34" charset="0"/>
                          <a:cs typeface="Times New Roman" panose="02020603050405020304" pitchFamily="18" charset="0"/>
                        </a:rPr>
                        <a:t> </a:t>
                      </a: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863775">
                <a:tc>
                  <a:txBody>
                    <a:bodyPr/>
                    <a:lstStyle/>
                    <a:p>
                      <a:pPr marL="0" marR="0" algn="ctr">
                        <a:lnSpc>
                          <a:spcPct val="107000"/>
                        </a:lnSpc>
                        <a:spcBef>
                          <a:spcPts val="0"/>
                        </a:spcBef>
                        <a:spcAft>
                          <a:spcPts val="0"/>
                        </a:spcAft>
                        <a:tabLst>
                          <a:tab pos="1114425" algn="l"/>
                        </a:tabLs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2300">
                          <a:effectLst/>
                          <a:latin typeface="Calibri" panose="020F0502020204030204" pitchFamily="34" charset="0"/>
                          <a:ea typeface="Calibri" panose="020F0502020204030204" pitchFamily="34" charset="0"/>
                          <a:cs typeface="Times New Roman" panose="02020603050405020304" pitchFamily="18" charset="0"/>
                        </a:rPr>
                        <a:t>“Every child is an active and engaged learner who explores the world with body, mind, and senses.”</a:t>
                      </a:r>
                    </a:p>
                    <a:p>
                      <a:pPr marL="0" marR="0" algn="ctr">
                        <a:lnSpc>
                          <a:spcPct val="107000"/>
                        </a:lnSpc>
                        <a:spcBef>
                          <a:spcPts val="0"/>
                        </a:spcBef>
                        <a:spcAft>
                          <a:spcPts val="0"/>
                        </a:spcAft>
                        <a:tabLst>
                          <a:tab pos="1114425" algn="l"/>
                        </a:tabLst>
                      </a:pPr>
                      <a:r>
                        <a:rPr lang="en-US" sz="2300">
                          <a:effectLst/>
                          <a:latin typeface="Calibri" panose="020F0502020204030204" pitchFamily="34" charset="0"/>
                          <a:ea typeface="Calibri" panose="020F0502020204030204" pitchFamily="34" charset="0"/>
                          <a:cs typeface="Times New Roman" panose="02020603050405020304" pitchFamily="18" charset="0"/>
                        </a:rPr>
                        <a:t> </a:t>
                      </a: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07000"/>
                        </a:lnSpc>
                        <a:spcBef>
                          <a:spcPts val="0"/>
                        </a:spcBef>
                        <a:spcAft>
                          <a:spcPts val="0"/>
                        </a:spcAft>
                        <a:tabLst>
                          <a:tab pos="1114425" algn="l"/>
                        </a:tabLst>
                      </a:pP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1114425" algn="l"/>
                        </a:tabLst>
                      </a:pPr>
                      <a:r>
                        <a:rPr lang="en-US" sz="2300">
                          <a:effectLst/>
                          <a:latin typeface="Calibri" panose="020F0502020204030204" pitchFamily="34" charset="0"/>
                          <a:ea typeface="Calibri" panose="020F0502020204030204" pitchFamily="34" charset="0"/>
                          <a:cs typeface="Times New Roman" panose="02020603050405020304" pitchFamily="18" charset="0"/>
                        </a:rPr>
                        <a:t>“Early childhood programs provide environments and experiences to engage children in active, creative, and meaningful exploration, play and inquiry.”</a:t>
                      </a:r>
                    </a:p>
                  </a:txBody>
                  <a:tcPr marL="69937" marR="6993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0494605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DBF7BB28-1E0B-41E9-9AB0-35FA98FA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4CCCEC71-332D-42B5-9AC0-6C4C4C285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498128" y="516835"/>
            <a:ext cx="6577090" cy="1666501"/>
          </a:xfrm>
        </p:spPr>
        <p:txBody>
          <a:bodyPr>
            <a:normAutofit/>
          </a:bodyPr>
          <a:lstStyle/>
          <a:p>
            <a:r>
              <a:rPr lang="en-US" sz="3600" i="1" dirty="0">
                <a:solidFill>
                  <a:srgbClr val="FFFFFF"/>
                </a:solidFill>
                <a:latin typeface="Calibri" panose="020F0502020204030204" pitchFamily="34" charset="0"/>
                <a:cs typeface="Calibri" panose="020F0502020204030204" pitchFamily="34" charset="0"/>
              </a:rPr>
              <a:t>The Role of the Environment</a:t>
            </a:r>
            <a:br>
              <a:rPr lang="en-US" sz="3600" i="1" dirty="0">
                <a:solidFill>
                  <a:srgbClr val="FFFFFF"/>
                </a:solidFill>
                <a:latin typeface="Calibri" panose="020F0502020204030204" pitchFamily="34" charset="0"/>
                <a:cs typeface="Calibri" panose="020F0502020204030204" pitchFamily="34" charset="0"/>
              </a:rPr>
            </a:br>
            <a:r>
              <a:rPr lang="en-US" sz="3600" i="1" dirty="0">
                <a:solidFill>
                  <a:srgbClr val="FFFFFF"/>
                </a:solidFill>
                <a:latin typeface="Calibri" panose="020F0502020204030204" pitchFamily="34" charset="0"/>
                <a:cs typeface="Calibri" panose="020F0502020204030204" pitchFamily="34" charset="0"/>
              </a:rPr>
              <a:t>(The environment as the third teacher)</a:t>
            </a:r>
          </a:p>
        </p:txBody>
      </p:sp>
      <p:sp>
        <p:nvSpPr>
          <p:cNvPr id="3" name="Content Placeholder 2"/>
          <p:cNvSpPr>
            <a:spLocks noGrp="1"/>
          </p:cNvSpPr>
          <p:nvPr>
            <p:ph idx="1"/>
          </p:nvPr>
        </p:nvSpPr>
        <p:spPr>
          <a:xfrm>
            <a:off x="380999" y="2236304"/>
            <a:ext cx="6694217" cy="4425753"/>
          </a:xfrm>
        </p:spPr>
        <p:txBody>
          <a:bodyPr>
            <a:normAutofit/>
          </a:bodyPr>
          <a:lstStyle/>
          <a:p>
            <a:pPr marL="0" lvl="0" indent="0">
              <a:buClr>
                <a:srgbClr val="A53010"/>
              </a:buClr>
              <a:buNone/>
            </a:pPr>
            <a:endParaRPr lang="en-US" sz="1100" i="1" dirty="0">
              <a:solidFill>
                <a:srgbClr val="FFFFFF"/>
              </a:solidFill>
              <a:latin typeface="Calibri" panose="020F0502020204030204" pitchFamily="34" charset="0"/>
              <a:cs typeface="Calibri" panose="020F0502020204030204" pitchFamily="34" charset="0"/>
            </a:endParaRPr>
          </a:p>
          <a:p>
            <a:pPr marL="0" lvl="0" indent="0">
              <a:buClr>
                <a:srgbClr val="A53010"/>
              </a:buClr>
              <a:buNone/>
            </a:pPr>
            <a:endParaRPr lang="en-US" sz="1400" dirty="0">
              <a:solidFill>
                <a:srgbClr val="FFFFFF"/>
              </a:solidFill>
              <a:latin typeface="Calibri" panose="020F0502020204030204" pitchFamily="34" charset="0"/>
              <a:cs typeface="Calibri" panose="020F0502020204030204" pitchFamily="34" charset="0"/>
            </a:endParaRPr>
          </a:p>
          <a:p>
            <a:pPr marL="0" lvl="0" indent="0">
              <a:buClr>
                <a:srgbClr val="A53010"/>
              </a:buClr>
              <a:buNone/>
            </a:pPr>
            <a:r>
              <a:rPr lang="en-US" sz="1400" dirty="0">
                <a:solidFill>
                  <a:srgbClr val="FFFFFF"/>
                </a:solidFill>
                <a:latin typeface="Calibri" panose="020F0502020204030204" pitchFamily="34" charset="0"/>
                <a:cs typeface="Calibri" panose="020F0502020204030204" pitchFamily="34" charset="0"/>
              </a:rPr>
              <a:t>In order for learning to happen successfully, we must set the stage.                                                                                 </a:t>
            </a:r>
            <a:r>
              <a:rPr lang="en-US" sz="1400" i="1" dirty="0">
                <a:solidFill>
                  <a:srgbClr val="FFFFFF"/>
                </a:solidFill>
                <a:latin typeface="Calibri" panose="020F0502020204030204" pitchFamily="34" charset="0"/>
                <a:cs typeface="Calibri" panose="020F0502020204030204" pitchFamily="34" charset="0"/>
              </a:rPr>
              <a:t>“The environment is the context in which learning takes place.” (HDLH? p.20)</a:t>
            </a:r>
          </a:p>
          <a:p>
            <a:pPr lvl="0">
              <a:buClr>
                <a:srgbClr val="A53010"/>
              </a:buClr>
            </a:pPr>
            <a:endParaRPr lang="en-US" sz="1400" i="1" dirty="0">
              <a:solidFill>
                <a:srgbClr val="FFFFFF"/>
              </a:solidFill>
              <a:latin typeface="Calibri" panose="020F0502020204030204" pitchFamily="34" charset="0"/>
              <a:cs typeface="Calibri" panose="020F0502020204030204" pitchFamily="34" charset="0"/>
            </a:endParaRPr>
          </a:p>
          <a:p>
            <a:pPr lvl="0">
              <a:buClr>
                <a:srgbClr val="A53010"/>
              </a:buClr>
            </a:pPr>
            <a:r>
              <a:rPr lang="en-US" sz="1400" dirty="0">
                <a:solidFill>
                  <a:srgbClr val="FFFFFF"/>
                </a:solidFill>
                <a:latin typeface="Calibri" panose="020F0502020204030204" pitchFamily="34" charset="0"/>
                <a:cs typeface="Calibri" panose="020F0502020204030204" pitchFamily="34" charset="0"/>
              </a:rPr>
              <a:t>Loris Malaguzzi, founder of the Reggio Emilia schools in Italy, spoke of the environment as ‘the third teacher’. </a:t>
            </a:r>
            <a:r>
              <a:rPr lang="en-US" sz="1400" i="1" dirty="0">
                <a:solidFill>
                  <a:srgbClr val="FFFFFF"/>
                </a:solidFill>
                <a:latin typeface="Calibri" panose="020F0502020204030204" pitchFamily="34" charset="0"/>
                <a:cs typeface="Calibri" panose="020F0502020204030204" pitchFamily="34" charset="0"/>
              </a:rPr>
              <a:t>HDLH? </a:t>
            </a:r>
            <a:r>
              <a:rPr lang="en-US" sz="1400" dirty="0">
                <a:solidFill>
                  <a:srgbClr val="FFFFFF"/>
                </a:solidFill>
                <a:latin typeface="Calibri" panose="020F0502020204030204" pitchFamily="34" charset="0"/>
                <a:cs typeface="Calibri" panose="020F0502020204030204" pitchFamily="34" charset="0"/>
              </a:rPr>
              <a:t>paraphrases him as saying the environment </a:t>
            </a:r>
            <a:r>
              <a:rPr lang="en-US" sz="1400" i="1" dirty="0">
                <a:solidFill>
                  <a:srgbClr val="FFFFFF"/>
                </a:solidFill>
                <a:latin typeface="Calibri" panose="020F0502020204030204" pitchFamily="34" charset="0"/>
                <a:cs typeface="Calibri" panose="020F0502020204030204" pitchFamily="34" charset="0"/>
              </a:rPr>
              <a:t>is “valued for its power to organize, promote relationships, and educate. It mirrors the ideas, values, attitudes, and cultures of those who use the space.” (HDLH? p.20)</a:t>
            </a:r>
          </a:p>
          <a:p>
            <a:pPr marL="0" lvl="0" indent="0">
              <a:buClr>
                <a:srgbClr val="A53010"/>
              </a:buClr>
              <a:buNone/>
            </a:pPr>
            <a:endParaRPr lang="en-US" sz="1400" i="1" dirty="0">
              <a:solidFill>
                <a:srgbClr val="FFFFFF"/>
              </a:solidFill>
              <a:latin typeface="Calibri" panose="020F0502020204030204" pitchFamily="34" charset="0"/>
              <a:cs typeface="Calibri" panose="020F0502020204030204" pitchFamily="34" charset="0"/>
            </a:endParaRPr>
          </a:p>
          <a:p>
            <a:pPr marL="0" lvl="0" indent="0">
              <a:buClr>
                <a:srgbClr val="A53010"/>
              </a:buClr>
              <a:buNone/>
            </a:pPr>
            <a:r>
              <a:rPr lang="en-US" sz="1400" i="1" dirty="0">
                <a:solidFill>
                  <a:srgbClr val="FFFFFF"/>
                </a:solidFill>
                <a:latin typeface="Calibri" panose="020F0502020204030204" pitchFamily="34" charset="0"/>
                <a:cs typeface="Calibri" panose="020F0502020204030204" pitchFamily="34" charset="0"/>
              </a:rPr>
              <a:t>Consider how different environments affect how you feel and what you do.  When you look at the spaces where children play, are there different areas for  pretending, creating, building, gathering together, or to have quiet time away  from others?                                                                                                                                                         </a:t>
            </a:r>
            <a:endParaRPr lang="en-US" sz="1400" b="1" i="1" dirty="0">
              <a:solidFill>
                <a:srgbClr val="FFFFFF"/>
              </a:solidFill>
              <a:latin typeface="Calibri" panose="020F0502020204030204" pitchFamily="34" charset="0"/>
              <a:cs typeface="Calibri" panose="020F0502020204030204" pitchFamily="34" charset="0"/>
            </a:endParaRPr>
          </a:p>
        </p:txBody>
      </p:sp>
      <p:sp>
        <p:nvSpPr>
          <p:cNvPr id="2059" name="Rectangle 2058">
            <a:extLst>
              <a:ext uri="{FF2B5EF4-FFF2-40B4-BE49-F238E27FC236}">
                <a16:creationId xmlns:a16="http://schemas.microsoft.com/office/drawing/2014/main" id="{3490B45F-594E-4BE6-9970-BA491D524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2050" name="Picture 2" descr="Setting up the 3rd Teacher: A Peek into ...">
            <a:extLst>
              <a:ext uri="{FF2B5EF4-FFF2-40B4-BE49-F238E27FC236}">
                <a16:creationId xmlns:a16="http://schemas.microsoft.com/office/drawing/2014/main" id="{F88875EB-A6E6-EF5D-0B47-984EAE0505C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84579" y="579037"/>
            <a:ext cx="3609294" cy="2401821"/>
          </a:xfrm>
          <a:prstGeom prst="rect">
            <a:avLst/>
          </a:prstGeom>
          <a:noFill/>
          <a:extLst>
            <a:ext uri="{909E8E84-426E-40DD-AFC4-6F175D3DCCD1}">
              <a14:hiddenFill xmlns:a14="http://schemas.microsoft.com/office/drawing/2010/main">
                <a:solidFill>
                  <a:srgbClr val="FFFFFF"/>
                </a:solidFill>
              </a14:hiddenFill>
            </a:ext>
          </a:extLst>
        </p:spPr>
      </p:pic>
      <p:sp>
        <p:nvSpPr>
          <p:cNvPr id="2061" name="Rectangle 2060">
            <a:extLst>
              <a:ext uri="{FF2B5EF4-FFF2-40B4-BE49-F238E27FC236}">
                <a16:creationId xmlns:a16="http://schemas.microsoft.com/office/drawing/2014/main" id="{91CE7238-AF8A-4E10-B654-943D28AA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eek10 – Reflect – Gamification – Emerging Technologies for Information  Practice">
            <a:extLst>
              <a:ext uri="{FF2B5EF4-FFF2-40B4-BE49-F238E27FC236}">
                <a16:creationId xmlns:a16="http://schemas.microsoft.com/office/drawing/2014/main" id="{FC431E72-FEA8-4ACB-9005-BD2806E3908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66496" y="3782735"/>
            <a:ext cx="2645460" cy="2590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025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C58D234-4C66-4A1F-8F97-0CDD64DB01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74771" y="634946"/>
            <a:ext cx="6574972" cy="1450757"/>
          </a:xfrm>
        </p:spPr>
        <p:txBody>
          <a:bodyPr>
            <a:normAutofit/>
          </a:bodyPr>
          <a:lstStyle/>
          <a:p>
            <a:r>
              <a:rPr lang="en-US" i="1" dirty="0">
                <a:latin typeface="Calibri" panose="020F0502020204030204" pitchFamily="34" charset="0"/>
                <a:cs typeface="Calibri" panose="020F0502020204030204" pitchFamily="34" charset="0"/>
              </a:rPr>
              <a:t>The Role of the Environment…</a:t>
            </a:r>
            <a:r>
              <a:rPr lang="en-US" sz="2400" i="1" dirty="0">
                <a:latin typeface="Calibri" panose="020F0502020204030204" pitchFamily="34" charset="0"/>
                <a:cs typeface="Calibri" panose="020F0502020204030204" pitchFamily="34" charset="0"/>
              </a:rPr>
              <a:t>continued</a:t>
            </a:r>
            <a:endParaRPr lang="en-CA" sz="24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21543" r="26130" b="2"/>
          <a:stretch/>
        </p:blipFill>
        <p:spPr>
          <a:xfrm>
            <a:off x="633999" y="640081"/>
            <a:ext cx="4001315" cy="5314406"/>
          </a:xfrm>
          <a:prstGeom prst="rect">
            <a:avLst/>
          </a:prstGeom>
        </p:spPr>
      </p:pic>
      <p:cxnSp>
        <p:nvCxnSpPr>
          <p:cNvPr id="11" name="Straight Connector 10">
            <a:extLst>
              <a:ext uri="{FF2B5EF4-FFF2-40B4-BE49-F238E27FC236}">
                <a16:creationId xmlns:a16="http://schemas.microsoft.com/office/drawing/2014/main" id="{4783D10D-285D-4110-B9FD-D0BEEDDA17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4770" y="2086188"/>
            <a:ext cx="6089768"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4769" y="2198914"/>
            <a:ext cx="6574973" cy="3670180"/>
          </a:xfrm>
        </p:spPr>
        <p:txBody>
          <a:bodyPr>
            <a:normAutofit lnSpcReduction="10000"/>
          </a:bodyPr>
          <a:lstStyle/>
          <a:p>
            <a:pPr marL="0" indent="0">
              <a:buNone/>
            </a:pPr>
            <a:endParaRPr lang="en-US" sz="1800" dirty="0">
              <a:latin typeface="Calibri" panose="020F0502020204030204" pitchFamily="34" charset="0"/>
              <a:cs typeface="Calibri" panose="020F0502020204030204" pitchFamily="34" charset="0"/>
            </a:endParaRPr>
          </a:p>
          <a:p>
            <a:pPr marL="0" indent="0">
              <a:buNone/>
            </a:pPr>
            <a:r>
              <a:rPr lang="en-US" sz="1800" dirty="0">
                <a:latin typeface="Calibri" panose="020F0502020204030204" pitchFamily="34" charset="0"/>
                <a:cs typeface="Calibri" panose="020F0502020204030204" pitchFamily="34" charset="0"/>
              </a:rPr>
              <a:t>In the past, it was common for programs to have a stable curriculum plan over the year. Some examples might be that October is ‘apples’, and ‘autumn’, with many of the activities and materials reflecting this focus. </a:t>
            </a:r>
          </a:p>
          <a:p>
            <a:pPr marL="0" indent="0">
              <a:buNone/>
            </a:pPr>
            <a:r>
              <a:rPr lang="en-US" sz="1800" dirty="0">
                <a:latin typeface="Calibri" panose="020F0502020204030204" pitchFamily="34" charset="0"/>
                <a:cs typeface="Calibri" panose="020F0502020204030204" pitchFamily="34" charset="0"/>
              </a:rPr>
              <a:t>While we may still bring elements of autumn into the environment during September/October,  we will also be curious to see what interests the children have.</a:t>
            </a:r>
          </a:p>
          <a:p>
            <a:pPr marL="0" indent="0">
              <a:buNone/>
            </a:pPr>
            <a:r>
              <a:rPr lang="en-US" sz="1800" dirty="0">
                <a:latin typeface="Calibri" panose="020F0502020204030204" pitchFamily="34" charset="0"/>
                <a:cs typeface="Calibri" panose="020F0502020204030204" pitchFamily="34" charset="0"/>
              </a:rPr>
              <a:t>For example, we might notice them wondering what happens to the insects in the colder weather, noticing the differences in the leaves, exploring the physics of a rolling pumpkin or cooking with vegetables. A responsive educator will look for ways to extend these interests over time.</a:t>
            </a:r>
          </a:p>
          <a:p>
            <a:endParaRPr lang="en-US" sz="1900" dirty="0">
              <a:latin typeface="Calibri" panose="020F0502020204030204" pitchFamily="34" charset="0"/>
              <a:cs typeface="Calibri" panose="020F0502020204030204" pitchFamily="34" charset="0"/>
            </a:endParaRPr>
          </a:p>
          <a:p>
            <a:endParaRPr lang="en-CA" sz="1900" dirty="0">
              <a:latin typeface="Calibri" panose="020F0502020204030204" pitchFamily="34" charset="0"/>
              <a:cs typeface="Calibri" panose="020F0502020204030204" pitchFamily="34" charset="0"/>
            </a:endParaRPr>
          </a:p>
        </p:txBody>
      </p:sp>
      <p:sp>
        <p:nvSpPr>
          <p:cNvPr id="13" name="Rectangle 12">
            <a:extLst>
              <a:ext uri="{FF2B5EF4-FFF2-40B4-BE49-F238E27FC236}">
                <a16:creationId xmlns:a16="http://schemas.microsoft.com/office/drawing/2014/main" id="{1B4D1BCF-ED84-4A3E-9778-96611AEB23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5" name="Rectangle 14">
            <a:extLst>
              <a:ext uri="{FF2B5EF4-FFF2-40B4-BE49-F238E27FC236}">
                <a16:creationId xmlns:a16="http://schemas.microsoft.com/office/drawing/2014/main" id="{5674E15A-CAAD-4AED-95A1-B9B3D91B9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11592527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585" y="624110"/>
            <a:ext cx="9153028" cy="1280890"/>
          </a:xfrm>
        </p:spPr>
        <p:txBody>
          <a:bodyPr/>
          <a:lstStyle/>
          <a:p>
            <a:r>
              <a:rPr lang="en-CA" sz="3200" i="1">
                <a:latin typeface="Calibri" panose="020F0502020204030204" pitchFamily="34" charset="0"/>
                <a:cs typeface="Calibri" panose="020F0502020204030204" pitchFamily="34" charset="0"/>
              </a:rPr>
              <a:t>The Role of the Environment…</a:t>
            </a:r>
            <a:r>
              <a:rPr lang="en-CA" sz="2400" i="1">
                <a:latin typeface="Calibri" panose="020F0502020204030204" pitchFamily="34" charset="0"/>
                <a:cs typeface="Calibri" panose="020F0502020204030204" pitchFamily="34" charset="0"/>
              </a:rPr>
              <a:t>continued</a:t>
            </a:r>
            <a:br>
              <a:rPr lang="en-CA" i="1">
                <a:latin typeface="Calibri" panose="020F0502020204030204" pitchFamily="34" charset="0"/>
                <a:cs typeface="Calibri" panose="020F0502020204030204" pitchFamily="34" charset="0"/>
              </a:rPr>
            </a:br>
            <a:endParaRPr lang="en-CA" i="1">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2495600" y="1767119"/>
            <a:ext cx="9297044" cy="4516726"/>
          </a:xfrm>
        </p:spPr>
        <p:txBody>
          <a:bodyPr>
            <a:normAutofit/>
          </a:bodyPr>
          <a:lstStyle/>
          <a:p>
            <a:pPr marL="0" indent="0">
              <a:buNone/>
            </a:pPr>
            <a:r>
              <a:rPr lang="en-CA" dirty="0">
                <a:latin typeface="Calibri" panose="020F0502020204030204" pitchFamily="34" charset="0"/>
                <a:cs typeface="Calibri" panose="020F0502020204030204" pitchFamily="34" charset="0"/>
              </a:rPr>
              <a:t>The College of Early Childhood Educators Practice Guideline, </a:t>
            </a:r>
            <a:r>
              <a:rPr lang="en-CA" b="1" i="1" dirty="0">
                <a:latin typeface="Calibri" panose="020F0502020204030204" pitchFamily="34" charset="0"/>
                <a:cs typeface="Calibri" panose="020F0502020204030204" pitchFamily="34" charset="0"/>
              </a:rPr>
              <a:t>Supporting Positive Interactions with Children</a:t>
            </a:r>
            <a:r>
              <a:rPr lang="en-CA" dirty="0">
                <a:latin typeface="Calibri" panose="020F0502020204030204" pitchFamily="34" charset="0"/>
                <a:cs typeface="Calibri" panose="020F0502020204030204" pitchFamily="34" charset="0"/>
              </a:rPr>
              <a:t>, talks about the importance of designing and modifying environments that support children’s self-regulation, independence, reasonable risk taking, meaningful exploration and positive interactions. Pg. 10   </a:t>
            </a:r>
            <a:r>
              <a:rPr lang="en-CA" dirty="0">
                <a:solidFill>
                  <a:srgbClr val="C00000"/>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Practice Guidelines</a:t>
            </a:r>
            <a:endParaRPr lang="en-CA" dirty="0">
              <a:solidFill>
                <a:srgbClr val="C00000"/>
              </a:solidFill>
              <a:latin typeface="Calibri" panose="020F0502020204030204" pitchFamily="34" charset="0"/>
              <a:cs typeface="Calibri" panose="020F0502020204030204" pitchFamily="34" charset="0"/>
            </a:endParaRPr>
          </a:p>
          <a:p>
            <a:pPr marL="0" indent="0">
              <a:buNone/>
            </a:pPr>
            <a:endParaRPr lang="en-CA" dirty="0">
              <a:latin typeface="Calibri" panose="020F0502020204030204" pitchFamily="34" charset="0"/>
              <a:cs typeface="Calibri" panose="020F0502020204030204" pitchFamily="34" charset="0"/>
            </a:endParaRPr>
          </a:p>
          <a:p>
            <a:pPr marL="0" indent="0">
              <a:buNone/>
            </a:pPr>
            <a:r>
              <a:rPr lang="en-CA" dirty="0">
                <a:latin typeface="Calibri" panose="020F0502020204030204" pitchFamily="34" charset="0"/>
                <a:cs typeface="Calibri" panose="020F0502020204030204" pitchFamily="34" charset="0"/>
              </a:rPr>
              <a:t>Read the guideline listed in the link above.</a:t>
            </a:r>
          </a:p>
          <a:p>
            <a:pPr marL="0" indent="0">
              <a:buNone/>
            </a:pPr>
            <a:endParaRPr lang="en-CA" dirty="0">
              <a:latin typeface="Calibri" panose="020F0502020204030204" pitchFamily="34" charset="0"/>
              <a:cs typeface="Calibri" panose="020F0502020204030204" pitchFamily="34" charset="0"/>
            </a:endParaRPr>
          </a:p>
          <a:p>
            <a:pPr marL="0" indent="0">
              <a:buNone/>
            </a:pPr>
            <a:r>
              <a:rPr lang="en-CA" i="1" dirty="0">
                <a:latin typeface="Calibri" panose="020F0502020204030204" pitchFamily="34" charset="0"/>
                <a:cs typeface="Calibri" panose="020F0502020204030204" pitchFamily="34" charset="0"/>
              </a:rPr>
              <a:t>Note down something new you learned from reading this article</a:t>
            </a:r>
          </a:p>
          <a:p>
            <a:pPr marL="0" indent="0">
              <a:buNone/>
            </a:pPr>
            <a:r>
              <a:rPr lang="en-CA" i="1" dirty="0">
                <a:latin typeface="Calibri" panose="020F0502020204030204" pitchFamily="34" charset="0"/>
                <a:cs typeface="Calibri" panose="020F0502020204030204" pitchFamily="34" charset="0"/>
              </a:rPr>
              <a:t> and something you are still wondering about.</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6360" y="4172103"/>
            <a:ext cx="2456284" cy="1849210"/>
          </a:xfrm>
          <a:prstGeom prst="rect">
            <a:avLst/>
          </a:prstGeom>
          <a:ln>
            <a:noFill/>
          </a:ln>
          <a:effectLst>
            <a:outerShdw blurRad="190500" algn="tl" rotWithShape="0">
              <a:srgbClr val="000000">
                <a:alpha val="70000"/>
              </a:srgbClr>
            </a:outerShdw>
          </a:effectLst>
        </p:spPr>
      </p:pic>
      <p:pic>
        <p:nvPicPr>
          <p:cNvPr id="7" name="Picture 6" descr="Logo, icon&#10;&#10;Description automatically generated">
            <a:hlinkClick r:id="rId2"/>
            <a:extLst>
              <a:ext uri="{FF2B5EF4-FFF2-40B4-BE49-F238E27FC236}">
                <a16:creationId xmlns:a16="http://schemas.microsoft.com/office/drawing/2014/main" id="{3A7B777D-7ACD-4B12-9217-40949A2FCE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728" y="1849999"/>
            <a:ext cx="1615580" cy="1579001"/>
          </a:xfrm>
          <a:prstGeom prst="rect">
            <a:avLst/>
          </a:prstGeom>
        </p:spPr>
      </p:pic>
      <p:pic>
        <p:nvPicPr>
          <p:cNvPr id="8" name="Picture 2" descr="Week10 – Reflect – Gamification – Emerging Technologies for Information  Practice">
            <a:extLst>
              <a:ext uri="{FF2B5EF4-FFF2-40B4-BE49-F238E27FC236}">
                <a16:creationId xmlns:a16="http://schemas.microsoft.com/office/drawing/2014/main" id="{02A77BB7-BDA4-4036-804C-CF1CDA9E5D8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9356" y="4221088"/>
            <a:ext cx="1838325"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55488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F6786A-BA0A-47B9-9C50-B6B7B73D4667}"/>
              </a:ext>
            </a:extLst>
          </p:cNvPr>
          <p:cNvSpPr>
            <a:spLocks noGrp="1"/>
          </p:cNvSpPr>
          <p:nvPr>
            <p:ph type="title"/>
          </p:nvPr>
        </p:nvSpPr>
        <p:spPr/>
        <p:txBody>
          <a:bodyPr/>
          <a:lstStyle/>
          <a:p>
            <a:r>
              <a:rPr lang="en-US" i="1">
                <a:latin typeface="Calibri" panose="020F0502020204030204" pitchFamily="34" charset="0"/>
                <a:cs typeface="Calibri" panose="020F0502020204030204" pitchFamily="34" charset="0"/>
              </a:rPr>
              <a:t>Environmental Supports to Learning</a:t>
            </a:r>
            <a:br>
              <a:rPr lang="en-US" i="1">
                <a:latin typeface="Calibri" panose="020F0502020204030204" pitchFamily="34" charset="0"/>
                <a:cs typeface="Calibri" panose="020F0502020204030204" pitchFamily="34" charset="0"/>
              </a:rPr>
            </a:br>
            <a:r>
              <a:rPr lang="en-US" sz="2800" i="1">
                <a:latin typeface="Calibri" panose="020F0502020204030204" pitchFamily="34" charset="0"/>
                <a:cs typeface="Calibri" panose="020F0502020204030204" pitchFamily="34" charset="0"/>
              </a:rPr>
              <a:t>Some Considerations…</a:t>
            </a:r>
          </a:p>
        </p:txBody>
      </p:sp>
      <p:sp>
        <p:nvSpPr>
          <p:cNvPr id="3" name="Content Placeholder 2">
            <a:extLst>
              <a:ext uri="{FF2B5EF4-FFF2-40B4-BE49-F238E27FC236}">
                <a16:creationId xmlns:a16="http://schemas.microsoft.com/office/drawing/2014/main" id="{A8F20765-7599-4289-BFCD-1D27E3B850AC}"/>
              </a:ext>
            </a:extLst>
          </p:cNvPr>
          <p:cNvSpPr>
            <a:spLocks noGrp="1"/>
          </p:cNvSpPr>
          <p:nvPr>
            <p:ph idx="1"/>
          </p:nvPr>
        </p:nvSpPr>
        <p:spPr>
          <a:xfrm>
            <a:off x="968829" y="1844824"/>
            <a:ext cx="10535783" cy="5013176"/>
          </a:xfrm>
        </p:spPr>
        <p:txBody>
          <a:bodyPr>
            <a:normAutofit fontScale="32500" lnSpcReduction="20000"/>
          </a:bodyPr>
          <a:lstStyle/>
          <a:p>
            <a:pPr lvl="1"/>
            <a:endParaRPr lang="en-US" sz="6200" dirty="0">
              <a:latin typeface="Calibri" panose="020F0502020204030204" pitchFamily="34" charset="0"/>
              <a:cs typeface="Calibri" panose="020F0502020204030204" pitchFamily="34" charset="0"/>
            </a:endParaRPr>
          </a:p>
          <a:p>
            <a:pPr lvl="1"/>
            <a:r>
              <a:rPr lang="en-US" sz="6200" dirty="0">
                <a:latin typeface="Calibri" panose="020F0502020204030204" pitchFamily="34" charset="0"/>
                <a:cs typeface="Calibri" panose="020F0502020204030204" pitchFamily="34" charset="0"/>
              </a:rPr>
              <a:t>Provide a variety of complex materials and mediums which offer rich opportunities for play and exploration</a:t>
            </a:r>
          </a:p>
          <a:p>
            <a:pPr marL="457200" lvl="1" indent="0">
              <a:buNone/>
            </a:pPr>
            <a:endParaRPr lang="en-US" sz="6200" dirty="0">
              <a:latin typeface="Calibri" panose="020F0502020204030204" pitchFamily="34" charset="0"/>
              <a:cs typeface="Calibri" panose="020F0502020204030204" pitchFamily="34" charset="0"/>
            </a:endParaRPr>
          </a:p>
          <a:p>
            <a:pPr lvl="1"/>
            <a:r>
              <a:rPr lang="en-US" sz="6200" dirty="0">
                <a:latin typeface="Calibri" panose="020F0502020204030204" pitchFamily="34" charset="0"/>
                <a:cs typeface="Calibri" panose="020F0502020204030204" pitchFamily="34" charset="0"/>
              </a:rPr>
              <a:t>Offer </a:t>
            </a:r>
            <a:r>
              <a:rPr lang="en-US" sz="6200" b="1" dirty="0">
                <a:latin typeface="Calibri" panose="020F0502020204030204" pitchFamily="34" charset="0"/>
                <a:cs typeface="Calibri" panose="020F0502020204030204" pitchFamily="34" charset="0"/>
              </a:rPr>
              <a:t>long stretches of uninterrupted </a:t>
            </a:r>
            <a:r>
              <a:rPr lang="en-US" sz="6200" dirty="0">
                <a:latin typeface="Calibri" panose="020F0502020204030204" pitchFamily="34" charset="0"/>
                <a:cs typeface="Calibri" panose="020F0502020204030204" pitchFamily="34" charset="0"/>
              </a:rPr>
              <a:t>time to allow play to deepen and exploration to happen</a:t>
            </a:r>
          </a:p>
          <a:p>
            <a:pPr lvl="1"/>
            <a:endParaRPr lang="en-US" sz="6200" dirty="0">
              <a:latin typeface="Calibri" panose="020F0502020204030204" pitchFamily="34" charset="0"/>
              <a:cs typeface="Calibri" panose="020F0502020204030204" pitchFamily="34" charset="0"/>
            </a:endParaRPr>
          </a:p>
          <a:p>
            <a:pPr lvl="1"/>
            <a:r>
              <a:rPr lang="en-US" sz="6200" dirty="0">
                <a:latin typeface="Calibri" panose="020F0502020204030204" pitchFamily="34" charset="0"/>
                <a:cs typeface="Calibri" panose="020F0502020204030204" pitchFamily="34" charset="0"/>
              </a:rPr>
              <a:t>Minimize the number of transitions in a child’s day</a:t>
            </a:r>
          </a:p>
          <a:p>
            <a:pPr marL="457200" lvl="1" indent="0">
              <a:buNone/>
            </a:pPr>
            <a:endParaRPr lang="en-US" sz="6200" dirty="0">
              <a:latin typeface="Calibri" panose="020F0502020204030204" pitchFamily="34" charset="0"/>
              <a:cs typeface="Calibri" panose="020F0502020204030204" pitchFamily="34" charset="0"/>
            </a:endParaRPr>
          </a:p>
          <a:p>
            <a:pPr lvl="1"/>
            <a:r>
              <a:rPr lang="en-US" sz="6200" dirty="0">
                <a:latin typeface="Calibri" panose="020F0502020204030204" pitchFamily="34" charset="0"/>
                <a:cs typeface="Calibri" panose="020F0502020204030204" pitchFamily="34" charset="0"/>
              </a:rPr>
              <a:t>Allow opportunities to revisit ideas from previous days</a:t>
            </a:r>
          </a:p>
          <a:p>
            <a:pPr marL="457200" lvl="1" indent="0">
              <a:buNone/>
            </a:pPr>
            <a:endParaRPr lang="en-US" sz="6200" dirty="0">
              <a:latin typeface="Calibri" panose="020F0502020204030204" pitchFamily="34" charset="0"/>
              <a:cs typeface="Calibri" panose="020F0502020204030204" pitchFamily="34" charset="0"/>
            </a:endParaRPr>
          </a:p>
          <a:p>
            <a:pPr lvl="1"/>
            <a:r>
              <a:rPr lang="en-US" sz="6200" dirty="0">
                <a:latin typeface="Calibri" panose="020F0502020204030204" pitchFamily="34" charset="0"/>
                <a:cs typeface="Calibri" panose="020F0502020204030204" pitchFamily="34" charset="0"/>
              </a:rPr>
              <a:t>Consider ways of making the learning visible so that it can be shared, discussed and extended (e.g., photos and pedagogical documentation). </a:t>
            </a:r>
          </a:p>
          <a:p>
            <a:pPr lvl="1"/>
            <a:endParaRPr lang="en-US" sz="6200" dirty="0">
              <a:latin typeface="Calibri" panose="020F0502020204030204" pitchFamily="34" charset="0"/>
              <a:cs typeface="Calibri" panose="020F0502020204030204" pitchFamily="34" charset="0"/>
            </a:endParaRPr>
          </a:p>
          <a:p>
            <a:pPr lvl="1"/>
            <a:r>
              <a:rPr lang="en-US" sz="6200" dirty="0">
                <a:latin typeface="Calibri" panose="020F0502020204030204" pitchFamily="34" charset="0"/>
                <a:cs typeface="Calibri" panose="020F0502020204030204" pitchFamily="34" charset="0"/>
              </a:rPr>
              <a:t>The Investing in Quality Resource Library has resources on documentation that                                 you can borrow to further your knowledge.</a:t>
            </a:r>
            <a:r>
              <a:rPr lang="en-CA" sz="6600" dirty="0">
                <a:hlinkClick r:id="rId2"/>
              </a:rPr>
              <a:t>                                     https://www.fivecounties.on.ca/resource-library/</a:t>
            </a:r>
            <a:endParaRPr lang="en-CA" sz="6600" dirty="0"/>
          </a:p>
          <a:p>
            <a:pPr lvl="1"/>
            <a:endParaRPr lang="en-US" sz="6200" dirty="0">
              <a:latin typeface="Calibri" panose="020F0502020204030204" pitchFamily="34" charset="0"/>
              <a:cs typeface="Calibri" panose="020F0502020204030204" pitchFamily="34" charset="0"/>
            </a:endParaRPr>
          </a:p>
          <a:p>
            <a:endParaRPr lang="en-US" dirty="0"/>
          </a:p>
        </p:txBody>
      </p:sp>
      <p:pic>
        <p:nvPicPr>
          <p:cNvPr id="7" name="Picture 6" descr="A logo for a child's development company&#10;&#10;Description automatically generated">
            <a:extLst>
              <a:ext uri="{FF2B5EF4-FFF2-40B4-BE49-F238E27FC236}">
                <a16:creationId xmlns:a16="http://schemas.microsoft.com/office/drawing/2014/main" id="{339AB97B-03E7-8F21-2FC5-74F64E429C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55426" y="5219407"/>
            <a:ext cx="1978430" cy="987487"/>
          </a:xfrm>
          <a:prstGeom prst="rect">
            <a:avLst/>
          </a:prstGeom>
        </p:spPr>
      </p:pic>
    </p:spTree>
    <p:extLst>
      <p:ext uri="{BB962C8B-B14F-4D97-AF65-F5344CB8AC3E}">
        <p14:creationId xmlns:p14="http://schemas.microsoft.com/office/powerpoint/2010/main" val="4613017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i="1">
                <a:latin typeface="Calibri" panose="020F0502020204030204" pitchFamily="34" charset="0"/>
                <a:cs typeface="Calibri" panose="020F0502020204030204" pitchFamily="34" charset="0"/>
              </a:rPr>
              <a:t>Invitations to Play</a:t>
            </a:r>
          </a:p>
        </p:txBody>
      </p:sp>
      <p:sp>
        <p:nvSpPr>
          <p:cNvPr id="3" name="Content Placeholder 2"/>
          <p:cNvSpPr>
            <a:spLocks noGrp="1"/>
          </p:cNvSpPr>
          <p:nvPr>
            <p:ph idx="1"/>
          </p:nvPr>
        </p:nvSpPr>
        <p:spPr>
          <a:xfrm>
            <a:off x="4295800" y="2060848"/>
            <a:ext cx="7560840" cy="4392488"/>
          </a:xfrm>
        </p:spPr>
        <p:txBody>
          <a:bodyPr>
            <a:noAutofit/>
          </a:bodyPr>
          <a:lstStyle/>
          <a:p>
            <a:pPr marL="0" indent="0">
              <a:buNone/>
            </a:pPr>
            <a:r>
              <a:rPr lang="en-US" sz="1800">
                <a:latin typeface="Calibri" panose="020F0502020204030204" pitchFamily="34" charset="0"/>
                <a:cs typeface="Calibri" panose="020F0502020204030204" pitchFamily="34" charset="0"/>
              </a:rPr>
              <a:t>Educators provide materials and experiences based on observations of children’s interests. One way to provide rich opportunities is to create ‘invitations to play’.</a:t>
            </a:r>
          </a:p>
          <a:p>
            <a:pPr marL="0" indent="0">
              <a:buNone/>
            </a:pPr>
            <a:endParaRPr lang="en-US" sz="1800">
              <a:latin typeface="Calibri" panose="020F0502020204030204" pitchFamily="34" charset="0"/>
              <a:cs typeface="Calibri" panose="020F0502020204030204" pitchFamily="34" charset="0"/>
            </a:endParaRPr>
          </a:p>
          <a:p>
            <a:pPr marL="0" indent="0">
              <a:buNone/>
            </a:pPr>
            <a:r>
              <a:rPr lang="en-CA" sz="1800" i="1">
                <a:latin typeface="Calibri" panose="020F0502020204030204" pitchFamily="34" charset="0"/>
                <a:cs typeface="Calibri" panose="020F0502020204030204" pitchFamily="34" charset="0"/>
              </a:rPr>
              <a:t>An ‘invitation to play’  is arranging the environment so that it “invites” young children to come to an area in the room to explore, investigate, question, examine, participate, touch, and manipulate materials in a way that makes sense to them.  The materials offered might be based on interests the children are demonstrating, schemas of play they are engaging in, or new materials they have not encountered in the past.</a:t>
            </a:r>
          </a:p>
          <a:p>
            <a:pPr marL="0" indent="0">
              <a:buNone/>
            </a:pPr>
            <a:endParaRPr lang="en-CA" sz="1800" i="1">
              <a:latin typeface="Calibri" panose="020F0502020204030204" pitchFamily="34" charset="0"/>
              <a:cs typeface="Calibri" panose="020F0502020204030204" pitchFamily="34" charset="0"/>
            </a:endParaRPr>
          </a:p>
          <a:p>
            <a:pPr marL="0" indent="0">
              <a:buNone/>
            </a:pPr>
            <a:r>
              <a:rPr lang="en-CA" sz="1800">
                <a:latin typeface="Calibri" panose="020F0502020204030204" pitchFamily="34" charset="0"/>
                <a:cs typeface="Calibri" panose="020F0502020204030204" pitchFamily="34" charset="0"/>
              </a:rPr>
              <a:t>There is no right or wrong way to interact with an invitation to play and children should be offered the opportunity to use the materials in any way they choose.  </a:t>
            </a:r>
            <a:endParaRPr lang="en-US" sz="180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408" y="2060848"/>
            <a:ext cx="3429000" cy="4207843"/>
          </a:xfrm>
          <a:prstGeom prst="rect">
            <a:avLst/>
          </a:prstGeom>
          <a:ln>
            <a:noFill/>
          </a:ln>
          <a:effectLst>
            <a:softEdge rad="112500"/>
          </a:effectLst>
        </p:spPr>
      </p:pic>
    </p:spTree>
    <p:extLst>
      <p:ext uri="{BB962C8B-B14F-4D97-AF65-F5344CB8AC3E}">
        <p14:creationId xmlns:p14="http://schemas.microsoft.com/office/powerpoint/2010/main" val="4142785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99456" y="261889"/>
            <a:ext cx="9956224" cy="1450757"/>
          </a:xfrm>
        </p:spPr>
        <p:txBody>
          <a:bodyPr>
            <a:normAutofit/>
          </a:bodyPr>
          <a:lstStyle/>
          <a:p>
            <a:r>
              <a:rPr lang="en-US" sz="3200" i="1">
                <a:latin typeface="Calibri" panose="020F0502020204030204" pitchFamily="34" charset="0"/>
                <a:cs typeface="Calibri" panose="020F0502020204030204" pitchFamily="34" charset="0"/>
              </a:rPr>
              <a:t>Some Examples</a:t>
            </a:r>
          </a:p>
        </p:txBody>
      </p:sp>
      <p:sp>
        <p:nvSpPr>
          <p:cNvPr id="3" name="Content Placeholder 2"/>
          <p:cNvSpPr>
            <a:spLocks noGrp="1"/>
          </p:cNvSpPr>
          <p:nvPr>
            <p:ph idx="1"/>
          </p:nvPr>
        </p:nvSpPr>
        <p:spPr>
          <a:xfrm>
            <a:off x="1271465" y="1988840"/>
            <a:ext cx="5040560" cy="4023360"/>
          </a:xfrm>
        </p:spPr>
        <p:txBody>
          <a:bodyPr/>
          <a:lstStyle/>
          <a:p>
            <a:pPr marL="0" indent="0">
              <a:buNone/>
            </a:pPr>
            <a:r>
              <a:rPr lang="en-US" dirty="0">
                <a:latin typeface="Calibri" panose="020F0502020204030204" pitchFamily="34" charset="0"/>
                <a:cs typeface="Calibri" panose="020F0502020204030204" pitchFamily="34" charset="0"/>
              </a:rPr>
              <a:t>Examine the invitations to play in these pictures… </a:t>
            </a:r>
          </a:p>
          <a:p>
            <a:pPr marL="0" indent="0">
              <a:buNone/>
            </a:pPr>
            <a:r>
              <a:rPr lang="en-US" dirty="0">
                <a:latin typeface="Calibri" panose="020F0502020204030204" pitchFamily="34" charset="0"/>
                <a:cs typeface="Calibri" panose="020F0502020204030204" pitchFamily="34" charset="0"/>
              </a:rPr>
              <a:t>                                                                                     </a:t>
            </a:r>
          </a:p>
          <a:p>
            <a:r>
              <a:rPr lang="en-US" i="1" dirty="0">
                <a:latin typeface="Calibri" panose="020F0502020204030204" pitchFamily="34" charset="0"/>
                <a:cs typeface="Calibri" panose="020F0502020204030204" pitchFamily="34" charset="0"/>
              </a:rPr>
              <a:t>Think about why an educator might                                                                                          offer these materials?  </a:t>
            </a:r>
          </a:p>
          <a:p>
            <a:r>
              <a:rPr lang="en-US" i="1" dirty="0">
                <a:latin typeface="Calibri" panose="020F0502020204030204" pitchFamily="34" charset="0"/>
                <a:cs typeface="Calibri" panose="020F0502020204030204" pitchFamily="34" charset="0"/>
              </a:rPr>
              <a:t>What might the children do with them?                                                                                                          What else might they do?</a:t>
            </a:r>
          </a:p>
          <a:p>
            <a:r>
              <a:rPr lang="en-US" i="1" dirty="0">
                <a:latin typeface="Calibri" panose="020F0502020204030204" pitchFamily="34" charset="0"/>
                <a:cs typeface="Calibri" panose="020F0502020204030204" pitchFamily="34" charset="0"/>
              </a:rPr>
              <a:t>What might the children learn by exploring                                                                            these materials?</a:t>
            </a:r>
          </a:p>
          <a:p>
            <a:r>
              <a:rPr lang="en-US" i="1" dirty="0">
                <a:latin typeface="Calibri" panose="020F0502020204030204" pitchFamily="34" charset="0"/>
                <a:cs typeface="Calibri" panose="020F0502020204030204" pitchFamily="34" charset="0"/>
              </a:rPr>
              <a:t>What other materials could you add to these                                                                        invitations?</a:t>
            </a:r>
          </a:p>
          <a:p>
            <a:pPr marL="0" indent="0">
              <a:buNone/>
            </a:pPr>
            <a:endParaRPr lang="en-US" dirty="0">
              <a:latin typeface="Calibri" panose="020F0502020204030204" pitchFamily="34" charset="0"/>
              <a:cs typeface="Calibri" panose="020F0502020204030204" pitchFamily="34" charset="0"/>
            </a:endParaRPr>
          </a:p>
          <a:p>
            <a:pPr marL="0" indent="0">
              <a:buNone/>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2365" y="400949"/>
            <a:ext cx="5160907" cy="5160907"/>
          </a:xfrm>
          <a:prstGeom prst="rect">
            <a:avLst/>
          </a:prstGeom>
          <a:ln>
            <a:noFill/>
          </a:ln>
          <a:effectLst>
            <a:softEdge rad="112500"/>
          </a:effectLst>
        </p:spPr>
      </p:pic>
      <p:pic>
        <p:nvPicPr>
          <p:cNvPr id="6" name="Picture 2" descr="Week10 – Reflect – Gamification – Emerging Technologies for Information  Practice">
            <a:extLst>
              <a:ext uri="{FF2B5EF4-FFF2-40B4-BE49-F238E27FC236}">
                <a16:creationId xmlns:a16="http://schemas.microsoft.com/office/drawing/2014/main" id="{A2DDC27F-70B3-4F1B-AA13-7A880B670D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6794" y="2222321"/>
            <a:ext cx="1550293" cy="1518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6912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990D0034-F768-41E7-85D4-F38C4DE85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51203" name="Rectangle 2"/>
          <p:cNvSpPr>
            <a:spLocks noChangeArrowheads="1"/>
          </p:cNvSpPr>
          <p:nvPr/>
        </p:nvSpPr>
        <p:spPr bwMode="auto">
          <a:xfrm>
            <a:off x="477078" y="516835"/>
            <a:ext cx="3100136" cy="2103875"/>
          </a:xfrm>
          <a:prstGeom prst="rect">
            <a:avLst/>
          </a:prstGeom>
        </p:spPr>
        <p:txBody>
          <a:bodyPr vert="horz" lIns="91440" tIns="45720" rIns="91440" bIns="45720" rtlCol="0" anchor="b">
            <a:normAutofit/>
          </a:bodyPr>
          <a:lstStyle/>
          <a:p>
            <a:pPr defTabSz="914400">
              <a:lnSpc>
                <a:spcPct val="85000"/>
              </a:lnSpc>
              <a:spcBef>
                <a:spcPct val="0"/>
              </a:spcBef>
              <a:spcAft>
                <a:spcPts val="600"/>
              </a:spcAft>
            </a:pPr>
            <a:r>
              <a:rPr lang="en-US" sz="3600" i="1" spc="-50">
                <a:solidFill>
                  <a:schemeClr val="tx1">
                    <a:lumMod val="75000"/>
                    <a:lumOff val="25000"/>
                  </a:schemeClr>
                </a:solidFill>
                <a:latin typeface="+mj-lt"/>
                <a:ea typeface="+mj-ea"/>
                <a:cs typeface="+mj-cs"/>
              </a:rPr>
              <a:t>It’s a journey, not a destination.</a:t>
            </a:r>
          </a:p>
        </p:txBody>
      </p:sp>
      <p:cxnSp>
        <p:nvCxnSpPr>
          <p:cNvPr id="74" name="Straight Connector 73">
            <a:extLst>
              <a:ext uri="{FF2B5EF4-FFF2-40B4-BE49-F238E27FC236}">
                <a16:creationId xmlns:a16="http://schemas.microsoft.com/office/drawing/2014/main" id="{5A0A5CF6-407C-4691-8122-49DF69D0020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0927" y="2633962"/>
            <a:ext cx="27432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492371" y="2736574"/>
            <a:ext cx="3084844" cy="3366047"/>
          </a:xfrm>
          <a:prstGeom prst="rect">
            <a:avLst/>
          </a:prstGeom>
        </p:spPr>
        <p:txBody>
          <a:bodyPr vert="horz" lIns="0" tIns="45720" rIns="0" bIns="45720" rtlCol="0">
            <a:normAutofit/>
          </a:bodyPr>
          <a:lstStyle/>
          <a:p>
            <a:pPr defTabSz="914400">
              <a:lnSpc>
                <a:spcPct val="90000"/>
              </a:lnSpc>
              <a:spcAft>
                <a:spcPts val="600"/>
              </a:spcAft>
              <a:buClr>
                <a:schemeClr val="accent1"/>
              </a:buClr>
              <a:buFont typeface="Calibri" panose="020F0502020204030204" pitchFamily="34" charset="0"/>
              <a:buNone/>
            </a:pPr>
            <a:r>
              <a:rPr lang="en-US" sz="1500" i="1">
                <a:solidFill>
                  <a:schemeClr val="tx1">
                    <a:lumMod val="75000"/>
                    <a:lumOff val="25000"/>
                  </a:schemeClr>
                </a:solidFill>
              </a:rPr>
              <a:t>“As we move around the circle of life, there are certain things we must do if we are to learn and grow. </a:t>
            </a:r>
          </a:p>
          <a:p>
            <a:pPr defTabSz="914400">
              <a:lnSpc>
                <a:spcPct val="90000"/>
              </a:lnSpc>
              <a:spcAft>
                <a:spcPts val="600"/>
              </a:spcAft>
              <a:buClr>
                <a:schemeClr val="accent1"/>
              </a:buClr>
              <a:buFont typeface="Calibri" panose="020F0502020204030204" pitchFamily="34" charset="0"/>
              <a:buNone/>
            </a:pPr>
            <a:endParaRPr lang="en-US" sz="1500" i="1">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None/>
            </a:pPr>
            <a:r>
              <a:rPr lang="en-US" sz="1500" i="1">
                <a:solidFill>
                  <a:schemeClr val="tx1">
                    <a:lumMod val="75000"/>
                    <a:lumOff val="25000"/>
                  </a:schemeClr>
                </a:solidFill>
              </a:rPr>
              <a:t>The first step is to listen. If  we do not listen, then we will hear nothing.</a:t>
            </a:r>
          </a:p>
          <a:p>
            <a:pPr defTabSz="914400">
              <a:lnSpc>
                <a:spcPct val="90000"/>
              </a:lnSpc>
              <a:spcAft>
                <a:spcPts val="600"/>
              </a:spcAft>
              <a:buClr>
                <a:schemeClr val="accent1"/>
              </a:buClr>
              <a:buFont typeface="Calibri" panose="020F0502020204030204" pitchFamily="34" charset="0"/>
              <a:buNone/>
            </a:pPr>
            <a:endParaRPr lang="en-US" sz="1500" i="1">
              <a:solidFill>
                <a:schemeClr val="tx1">
                  <a:lumMod val="75000"/>
                  <a:lumOff val="25000"/>
                </a:schemeClr>
              </a:solidFill>
            </a:endParaRPr>
          </a:p>
          <a:p>
            <a:pPr defTabSz="914400">
              <a:lnSpc>
                <a:spcPct val="90000"/>
              </a:lnSpc>
              <a:spcAft>
                <a:spcPts val="600"/>
              </a:spcAft>
              <a:buClr>
                <a:schemeClr val="accent1"/>
              </a:buClr>
              <a:buFont typeface="Calibri" panose="020F0502020204030204" pitchFamily="34" charset="0"/>
              <a:buNone/>
            </a:pPr>
            <a:r>
              <a:rPr lang="en-US" sz="1500" i="1">
                <a:solidFill>
                  <a:schemeClr val="tx1">
                    <a:lumMod val="75000"/>
                    <a:lumOff val="25000"/>
                  </a:schemeClr>
                </a:solidFill>
              </a:rPr>
              <a:t>The second step is to observe. If we do not look carefully at things, then we will not really see them.”</a:t>
            </a:r>
          </a:p>
          <a:p>
            <a:pPr defTabSz="914400">
              <a:lnSpc>
                <a:spcPct val="90000"/>
              </a:lnSpc>
              <a:spcAft>
                <a:spcPts val="600"/>
              </a:spcAft>
              <a:buClr>
                <a:schemeClr val="accent1"/>
              </a:buClr>
              <a:buFont typeface="Calibri" panose="020F0502020204030204" pitchFamily="34" charset="0"/>
              <a:buNone/>
            </a:pPr>
            <a:r>
              <a:rPr lang="en-US" sz="1500">
                <a:solidFill>
                  <a:schemeClr val="tx1">
                    <a:lumMod val="75000"/>
                    <a:lumOff val="25000"/>
                  </a:schemeClr>
                </a:solidFill>
              </a:rPr>
              <a:t>Joseph Bruchac</a:t>
            </a:r>
          </a:p>
        </p:txBody>
      </p:sp>
      <p:pic>
        <p:nvPicPr>
          <p:cNvPr id="51202" name="Content Placeholder 3" descr="MP900442524.JPG"/>
          <p:cNvPicPr>
            <a:picLocks noGrp="1" noChangeAspect="1"/>
          </p:cNvPicPr>
          <p:nvPr>
            <p:ph idx="1"/>
          </p:nvPr>
        </p:nvPicPr>
        <p:blipFill rotWithShape="1">
          <a:blip r:embed="rId2" cstate="print"/>
          <a:srcRect l="8795" r="12255" b="-1"/>
          <a:stretch/>
        </p:blipFill>
        <p:spPr bwMode="auto">
          <a:xfrm>
            <a:off x="4075043" y="10"/>
            <a:ext cx="8111272" cy="6857990"/>
          </a:xfrm>
          <a:prstGeom prst="rect">
            <a:avLst/>
          </a:prstGeom>
          <a:noFill/>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84C1B39F-2829-488D-BCFA-11D92D990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956868" y="634946"/>
            <a:ext cx="4592874" cy="1450757"/>
          </a:xfrm>
        </p:spPr>
        <p:txBody>
          <a:bodyPr>
            <a:normAutofit/>
          </a:bodyPr>
          <a:lstStyle/>
          <a:p>
            <a:r>
              <a:rPr lang="en-US" sz="4400" i="1" dirty="0">
                <a:latin typeface="Calibri" panose="020F0502020204030204" pitchFamily="34" charset="0"/>
                <a:cs typeface="Calibri" panose="020F0502020204030204" pitchFamily="34" charset="0"/>
              </a:rPr>
              <a:t>Reflecting Forward</a:t>
            </a:r>
          </a:p>
        </p:txBody>
      </p:sp>
      <p:sp>
        <p:nvSpPr>
          <p:cNvPr id="73" name="Rectangle 72">
            <a:extLst>
              <a:ext uri="{FF2B5EF4-FFF2-40B4-BE49-F238E27FC236}">
                <a16:creationId xmlns:a16="http://schemas.microsoft.com/office/drawing/2014/main" id="{DA63DCEF-951F-4D00-82BE-C571BDE2DA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79458" cy="63343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CFB673E1-DBF7-4F28-B9D7-A143A9F424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3057906" cy="3408237"/>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7B1F1E67-BFCE-400E-8068-A87C5ABF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12061" y="321733"/>
            <a:ext cx="2583939" cy="19552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9" name="Straight Connector 78">
            <a:extLst>
              <a:ext uri="{FF2B5EF4-FFF2-40B4-BE49-F238E27FC236}">
                <a16:creationId xmlns:a16="http://schemas.microsoft.com/office/drawing/2014/main" id="{A7D1A4EE-99DE-4170-A9F2-6FAF58CEFB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46569" y="2085703"/>
            <a:ext cx="4114800" cy="0"/>
          </a:xfrm>
          <a:prstGeom prst="line">
            <a:avLst/>
          </a:prstGeom>
          <a:ln w="6350">
            <a:solidFill>
              <a:schemeClr val="tx1">
                <a:lumMod val="50000"/>
                <a:lumOff val="50000"/>
                <a:alpha val="90000"/>
              </a:schemeClr>
            </a:solidFill>
          </a:ln>
        </p:spPr>
        <p:style>
          <a:lnRef idx="1">
            <a:schemeClr val="accent1"/>
          </a:lnRef>
          <a:fillRef idx="0">
            <a:schemeClr val="accent1"/>
          </a:fillRef>
          <a:effectRef idx="0">
            <a:schemeClr val="accent1"/>
          </a:effectRef>
          <a:fontRef idx="minor">
            <a:schemeClr val="tx1"/>
          </a:fontRef>
        </p:style>
      </p:cxnSp>
      <p:sp>
        <p:nvSpPr>
          <p:cNvPr id="81" name="Rectangle 80">
            <a:extLst>
              <a:ext uri="{FF2B5EF4-FFF2-40B4-BE49-F238E27FC236}">
                <a16:creationId xmlns:a16="http://schemas.microsoft.com/office/drawing/2014/main" id="{3CD3E005-A4F0-413D-A66F-43FF9C646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879167"/>
            <a:ext cx="3057906" cy="2135564"/>
          </a:xfrm>
          <a:prstGeom prst="rect">
            <a:avLst/>
          </a:prstGeom>
          <a:solidFill>
            <a:schemeClr val="bg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4E4EF01D-E02F-48F9-AC1B-9F12764FE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28588" y="2451014"/>
            <a:ext cx="2567411" cy="3532765"/>
          </a:xfrm>
          <a:prstGeom prst="rect">
            <a:avLst/>
          </a:prstGeom>
          <a:solidFill>
            <a:srgbClr val="FFFFFF"/>
          </a:solidFill>
          <a:ln w="63500">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Week10 – Reflect – Gamification – Emerging Technologies for Information  Practice">
            <a:extLst>
              <a:ext uri="{FF2B5EF4-FFF2-40B4-BE49-F238E27FC236}">
                <a16:creationId xmlns:a16="http://schemas.microsoft.com/office/drawing/2014/main" id="{796F8B33-46D1-4234-9D3E-84DD4E40F09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664752" y="3093639"/>
            <a:ext cx="2295082" cy="224751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6956868" y="2558142"/>
            <a:ext cx="4592874" cy="3310951"/>
          </a:xfrm>
        </p:spPr>
        <p:txBody>
          <a:bodyPr>
            <a:normAutofit/>
          </a:bodyPr>
          <a:lstStyle/>
          <a:p>
            <a:pPr>
              <a:buFont typeface="Arial" panose="020B0604020202020204" pitchFamily="34" charset="0"/>
              <a:buChar char="•"/>
            </a:pPr>
            <a:r>
              <a:rPr lang="en-CA" dirty="0">
                <a:latin typeface="Calibri" panose="020F0502020204030204" pitchFamily="34" charset="0"/>
                <a:cs typeface="Calibri" panose="020F0502020204030204" pitchFamily="34" charset="0"/>
              </a:rPr>
              <a:t>Please take the time to review with your supervisor  and/or team</a:t>
            </a:r>
          </a:p>
          <a:p>
            <a:pPr>
              <a:buFont typeface="Arial" panose="020B0604020202020204" pitchFamily="34" charset="0"/>
              <a:buChar char="•"/>
            </a:pPr>
            <a:r>
              <a:rPr lang="en-US" dirty="0">
                <a:latin typeface="Calibri" panose="020F0502020204030204" pitchFamily="34" charset="0"/>
                <a:cs typeface="Calibri" panose="020F0502020204030204" pitchFamily="34" charset="0"/>
              </a:rPr>
              <a:t>Thank you for taking the time to complete this module.  We hope that it helps you in your day-to-day practice with children, families and other educators.</a:t>
            </a:r>
          </a:p>
        </p:txBody>
      </p:sp>
      <p:sp>
        <p:nvSpPr>
          <p:cNvPr id="85" name="Rectangle 84">
            <a:extLst>
              <a:ext uri="{FF2B5EF4-FFF2-40B4-BE49-F238E27FC236}">
                <a16:creationId xmlns:a16="http://schemas.microsoft.com/office/drawing/2014/main" id="{CE156123-C058-4FBB-9D16-FAD250404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87" name="Rectangle 86">
            <a:extLst>
              <a:ext uri="{FF2B5EF4-FFF2-40B4-BE49-F238E27FC236}">
                <a16:creationId xmlns:a16="http://schemas.microsoft.com/office/drawing/2014/main" id="{049BFCD2-119E-4A5F-A6DD-63F748C73A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3074" name="Picture 2" descr="reflecting | Productivity Steps">
            <a:extLst>
              <a:ext uri="{FF2B5EF4-FFF2-40B4-BE49-F238E27FC236}">
                <a16:creationId xmlns:a16="http://schemas.microsoft.com/office/drawing/2014/main" id="{898069E3-F8DD-F27D-9032-E9E4A51B54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8053" y="1024033"/>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37603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09600"/>
            <a:ext cx="10058400" cy="1271758"/>
          </a:xfrm>
        </p:spPr>
        <p:txBody>
          <a:bodyPr>
            <a:normAutofit/>
          </a:bodyPr>
          <a:lstStyle/>
          <a:p>
            <a:r>
              <a:rPr lang="en-US" sz="1900" i="1" dirty="0">
                <a:latin typeface="Calibri" panose="020F0502020204030204" pitchFamily="34" charset="0"/>
                <a:cs typeface="Calibri" panose="020F0502020204030204" pitchFamily="34" charset="0"/>
              </a:rPr>
              <a:t>LEGEND:</a:t>
            </a:r>
            <a:br>
              <a:rPr lang="en-US" sz="1900" i="1" dirty="0">
                <a:latin typeface="Calibri" panose="020F0502020204030204" pitchFamily="34" charset="0"/>
                <a:cs typeface="Calibri" panose="020F0502020204030204" pitchFamily="34" charset="0"/>
              </a:rPr>
            </a:br>
            <a:br>
              <a:rPr lang="en-US" sz="1900" i="1" dirty="0">
                <a:latin typeface="Calibri" panose="020F0502020204030204" pitchFamily="34" charset="0"/>
                <a:cs typeface="Calibri" panose="020F0502020204030204" pitchFamily="34" charset="0"/>
              </a:rPr>
            </a:br>
            <a:r>
              <a:rPr lang="en-US" sz="1900" i="1" dirty="0">
                <a:latin typeface="Calibri" panose="020F0502020204030204" pitchFamily="34" charset="0"/>
                <a:cs typeface="Calibri" panose="020F0502020204030204" pitchFamily="34" charset="0"/>
              </a:rPr>
              <a:t>Throughout this presentation you will find symbols to indicate how to engage with the material</a:t>
            </a:r>
            <a:r>
              <a:rPr lang="en-US" sz="1900" i="1" dirty="0"/>
              <a:t>.</a:t>
            </a:r>
            <a:br>
              <a:rPr lang="en-US" sz="1900" i="1" dirty="0">
                <a:latin typeface="Calibri" panose="020F0502020204030204" pitchFamily="34" charset="0"/>
                <a:cs typeface="Calibri" panose="020F0502020204030204" pitchFamily="34" charset="0"/>
              </a:rPr>
            </a:br>
            <a:endParaRPr lang="en-US" sz="1900" i="1" dirty="0">
              <a:latin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29F21E32-A73C-4FF3-B9B0-CBEF8B746E4E}"/>
              </a:ext>
            </a:extLst>
          </p:cNvPr>
          <p:cNvSpPr txBox="1"/>
          <p:nvPr/>
        </p:nvSpPr>
        <p:spPr>
          <a:xfrm>
            <a:off x="1438751" y="4765818"/>
            <a:ext cx="2304256" cy="646331"/>
          </a:xfrm>
          <a:prstGeom prst="rect">
            <a:avLst/>
          </a:prstGeom>
          <a:noFill/>
        </p:spPr>
        <p:txBody>
          <a:bodyPr wrap="square" rtlCol="0">
            <a:spAutoFit/>
          </a:bodyPr>
          <a:lstStyle/>
          <a:p>
            <a:r>
              <a:rPr lang="en-CA"/>
              <a:t>Click the link to read the required material</a:t>
            </a:r>
          </a:p>
        </p:txBody>
      </p:sp>
      <p:sp>
        <p:nvSpPr>
          <p:cNvPr id="14" name="TextBox 13">
            <a:extLst>
              <a:ext uri="{FF2B5EF4-FFF2-40B4-BE49-F238E27FC236}">
                <a16:creationId xmlns:a16="http://schemas.microsoft.com/office/drawing/2014/main" id="{4AD84D8F-446E-4AB7-A3CB-581442F82158}"/>
              </a:ext>
            </a:extLst>
          </p:cNvPr>
          <p:cNvSpPr txBox="1"/>
          <p:nvPr/>
        </p:nvSpPr>
        <p:spPr>
          <a:xfrm>
            <a:off x="5158140" y="4772245"/>
            <a:ext cx="2304256" cy="646331"/>
          </a:xfrm>
          <a:prstGeom prst="rect">
            <a:avLst/>
          </a:prstGeom>
          <a:noFill/>
        </p:spPr>
        <p:txBody>
          <a:bodyPr wrap="square" rtlCol="0">
            <a:spAutoFit/>
          </a:bodyPr>
          <a:lstStyle/>
          <a:p>
            <a:r>
              <a:rPr lang="en-CA"/>
              <a:t>Click the link provided to watch the video</a:t>
            </a:r>
          </a:p>
        </p:txBody>
      </p:sp>
      <p:sp>
        <p:nvSpPr>
          <p:cNvPr id="16" name="TextBox 15">
            <a:extLst>
              <a:ext uri="{FF2B5EF4-FFF2-40B4-BE49-F238E27FC236}">
                <a16:creationId xmlns:a16="http://schemas.microsoft.com/office/drawing/2014/main" id="{1AD9023B-C975-4DCB-B2CB-71CFF8DBB9F9}"/>
              </a:ext>
            </a:extLst>
          </p:cNvPr>
          <p:cNvSpPr txBox="1"/>
          <p:nvPr/>
        </p:nvSpPr>
        <p:spPr>
          <a:xfrm>
            <a:off x="8877529" y="4675654"/>
            <a:ext cx="2304256" cy="1477328"/>
          </a:xfrm>
          <a:prstGeom prst="rect">
            <a:avLst/>
          </a:prstGeom>
          <a:noFill/>
        </p:spPr>
        <p:txBody>
          <a:bodyPr wrap="square" rtlCol="0">
            <a:spAutoFit/>
          </a:bodyPr>
          <a:lstStyle/>
          <a:p>
            <a:r>
              <a:rPr lang="en-CA"/>
              <a:t>Reflect on the reading or video materials and take notes about your reflections to share with your supervisor</a:t>
            </a:r>
          </a:p>
        </p:txBody>
      </p:sp>
      <p:grpSp>
        <p:nvGrpSpPr>
          <p:cNvPr id="29" name="Group 28">
            <a:extLst>
              <a:ext uri="{FF2B5EF4-FFF2-40B4-BE49-F238E27FC236}">
                <a16:creationId xmlns:a16="http://schemas.microsoft.com/office/drawing/2014/main" id="{27C85EB3-4B35-4552-9ECF-7EA046CBAFC2}"/>
              </a:ext>
            </a:extLst>
          </p:cNvPr>
          <p:cNvGrpSpPr>
            <a:grpSpLocks/>
          </p:cNvGrpSpPr>
          <p:nvPr/>
        </p:nvGrpSpPr>
        <p:grpSpPr bwMode="auto">
          <a:xfrm>
            <a:off x="119336" y="116632"/>
            <a:ext cx="614753" cy="2215787"/>
            <a:chOff x="10781" y="-1576"/>
            <a:chExt cx="1193" cy="3649"/>
          </a:xfrm>
        </p:grpSpPr>
        <p:pic>
          <p:nvPicPr>
            <p:cNvPr id="30" name="Picture 29">
              <a:extLst>
                <a:ext uri="{FF2B5EF4-FFF2-40B4-BE49-F238E27FC236}">
                  <a16:creationId xmlns:a16="http://schemas.microsoft.com/office/drawing/2014/main" id="{D2DD2783-6C60-459D-B7DB-B3F56EF52564}"/>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61C3A71-2E91-443D-A7C2-4BCA0B081B41}"/>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a:extLst>
                <a:ext uri="{FF2B5EF4-FFF2-40B4-BE49-F238E27FC236}">
                  <a16:creationId xmlns:a16="http://schemas.microsoft.com/office/drawing/2014/main" id="{D256D768-1450-44C2-84E8-0F0124EE1AFE}"/>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a:extLst>
                <a:ext uri="{FF2B5EF4-FFF2-40B4-BE49-F238E27FC236}">
                  <a16:creationId xmlns:a16="http://schemas.microsoft.com/office/drawing/2014/main" id="{E7BEBE81-2CAE-4497-A160-5A13316D4FAB}"/>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069350D1-EC46-4FF5-AA23-189DB8CA74FA}"/>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0B9B4CDE-D538-49D9-94F1-1EA92EBE02F8}"/>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35">
              <a:extLst>
                <a:ext uri="{FF2B5EF4-FFF2-40B4-BE49-F238E27FC236}">
                  <a16:creationId xmlns:a16="http://schemas.microsoft.com/office/drawing/2014/main" id="{F919B149-1B0A-4A40-8667-6BC2DBB8AEAB}"/>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36">
              <a:extLst>
                <a:ext uri="{FF2B5EF4-FFF2-40B4-BE49-F238E27FC236}">
                  <a16:creationId xmlns:a16="http://schemas.microsoft.com/office/drawing/2014/main" id="{8DE35A17-466A-44AE-8ABC-A5161805177E}"/>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37">
              <a:extLst>
                <a:ext uri="{FF2B5EF4-FFF2-40B4-BE49-F238E27FC236}">
                  <a16:creationId xmlns:a16="http://schemas.microsoft.com/office/drawing/2014/main" id="{F5C959B6-D01B-496F-A980-A6FD057A054D}"/>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38">
              <a:extLst>
                <a:ext uri="{FF2B5EF4-FFF2-40B4-BE49-F238E27FC236}">
                  <a16:creationId xmlns:a16="http://schemas.microsoft.com/office/drawing/2014/main" id="{082B4FBA-0E4C-43A8-863A-2FFE0D98D054}"/>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 name="Group 39">
            <a:extLst>
              <a:ext uri="{FF2B5EF4-FFF2-40B4-BE49-F238E27FC236}">
                <a16:creationId xmlns:a16="http://schemas.microsoft.com/office/drawing/2014/main" id="{8A1CB575-A050-41AC-900E-BF05AE5D8CBF}"/>
              </a:ext>
            </a:extLst>
          </p:cNvPr>
          <p:cNvGrpSpPr>
            <a:grpSpLocks/>
          </p:cNvGrpSpPr>
          <p:nvPr/>
        </p:nvGrpSpPr>
        <p:grpSpPr bwMode="auto">
          <a:xfrm>
            <a:off x="119336" y="2096206"/>
            <a:ext cx="614753" cy="2215787"/>
            <a:chOff x="10781" y="-1576"/>
            <a:chExt cx="1193" cy="3649"/>
          </a:xfrm>
        </p:grpSpPr>
        <p:pic>
          <p:nvPicPr>
            <p:cNvPr id="41" name="Picture 40">
              <a:extLst>
                <a:ext uri="{FF2B5EF4-FFF2-40B4-BE49-F238E27FC236}">
                  <a16:creationId xmlns:a16="http://schemas.microsoft.com/office/drawing/2014/main" id="{FB6CE4A1-E7AA-4E88-B287-DCFB1486A321}"/>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41">
              <a:extLst>
                <a:ext uri="{FF2B5EF4-FFF2-40B4-BE49-F238E27FC236}">
                  <a16:creationId xmlns:a16="http://schemas.microsoft.com/office/drawing/2014/main" id="{A6F4F921-DE0E-4288-8CF3-85DECC31FF8A}"/>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42">
              <a:extLst>
                <a:ext uri="{FF2B5EF4-FFF2-40B4-BE49-F238E27FC236}">
                  <a16:creationId xmlns:a16="http://schemas.microsoft.com/office/drawing/2014/main" id="{510C46F6-38CB-4E49-8C08-B8500FF9BF26}"/>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43">
              <a:extLst>
                <a:ext uri="{FF2B5EF4-FFF2-40B4-BE49-F238E27FC236}">
                  <a16:creationId xmlns:a16="http://schemas.microsoft.com/office/drawing/2014/main" id="{BFB642E0-30CF-4573-B278-55C4B8CECCEE}"/>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44">
              <a:extLst>
                <a:ext uri="{FF2B5EF4-FFF2-40B4-BE49-F238E27FC236}">
                  <a16:creationId xmlns:a16="http://schemas.microsoft.com/office/drawing/2014/main" id="{E13E58CA-A984-4A00-A7E6-40B73E58BEC4}"/>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5">
              <a:extLst>
                <a:ext uri="{FF2B5EF4-FFF2-40B4-BE49-F238E27FC236}">
                  <a16:creationId xmlns:a16="http://schemas.microsoft.com/office/drawing/2014/main" id="{FA81B87D-3AF6-4AF2-9214-0AD19F1D4140}"/>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a:extLst>
                <a:ext uri="{FF2B5EF4-FFF2-40B4-BE49-F238E27FC236}">
                  <a16:creationId xmlns:a16="http://schemas.microsoft.com/office/drawing/2014/main" id="{BC37CE1A-36A4-4B52-AAB8-94BD20381C7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 name="Picture 47">
              <a:extLst>
                <a:ext uri="{FF2B5EF4-FFF2-40B4-BE49-F238E27FC236}">
                  <a16:creationId xmlns:a16="http://schemas.microsoft.com/office/drawing/2014/main" id="{AC07C606-1622-4048-A291-B8CFDC2C6FB7}"/>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 name="Picture 48">
              <a:extLst>
                <a:ext uri="{FF2B5EF4-FFF2-40B4-BE49-F238E27FC236}">
                  <a16:creationId xmlns:a16="http://schemas.microsoft.com/office/drawing/2014/main" id="{44D7ADF0-B0B2-40D8-91C3-F36DEC93800A}"/>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49">
              <a:extLst>
                <a:ext uri="{FF2B5EF4-FFF2-40B4-BE49-F238E27FC236}">
                  <a16:creationId xmlns:a16="http://schemas.microsoft.com/office/drawing/2014/main" id="{6E17D7EB-E799-4C02-898A-A51254182F7A}"/>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 name="Group 50">
            <a:extLst>
              <a:ext uri="{FF2B5EF4-FFF2-40B4-BE49-F238E27FC236}">
                <a16:creationId xmlns:a16="http://schemas.microsoft.com/office/drawing/2014/main" id="{FD7F75C9-00A1-4B8F-8544-E48A0FF53B65}"/>
              </a:ext>
            </a:extLst>
          </p:cNvPr>
          <p:cNvGrpSpPr>
            <a:grpSpLocks/>
          </p:cNvGrpSpPr>
          <p:nvPr/>
        </p:nvGrpSpPr>
        <p:grpSpPr bwMode="auto">
          <a:xfrm>
            <a:off x="116431" y="4093804"/>
            <a:ext cx="614753" cy="2215787"/>
            <a:chOff x="10781" y="-1576"/>
            <a:chExt cx="1193" cy="3649"/>
          </a:xfrm>
        </p:grpSpPr>
        <p:pic>
          <p:nvPicPr>
            <p:cNvPr id="52" name="Picture 51">
              <a:extLst>
                <a:ext uri="{FF2B5EF4-FFF2-40B4-BE49-F238E27FC236}">
                  <a16:creationId xmlns:a16="http://schemas.microsoft.com/office/drawing/2014/main" id="{E7DC1DCB-908E-4D84-A4DC-78C2F73F1462}"/>
                </a:ext>
              </a:extLst>
            </p:cNvPr>
            <p:cNvPicPr>
              <a:picLocks/>
            </p:cNvPicPr>
            <p:nvPr/>
          </p:nvPicPr>
          <p:blipFill>
            <a:blip r:embed="rId2">
              <a:extLst>
                <a:ext uri="{28A0092B-C50C-407E-A947-70E740481C1C}">
                  <a14:useLocalDpi xmlns:a14="http://schemas.microsoft.com/office/drawing/2010/main" val="0"/>
                </a:ext>
              </a:extLst>
            </a:blip>
            <a:srcRect/>
            <a:stretch>
              <a:fillRect/>
            </a:stretch>
          </p:blipFill>
          <p:spPr bwMode="auto">
            <a:xfrm>
              <a:off x="10781" y="1295"/>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a:extLst>
                <a:ext uri="{FF2B5EF4-FFF2-40B4-BE49-F238E27FC236}">
                  <a16:creationId xmlns:a16="http://schemas.microsoft.com/office/drawing/2014/main" id="{8B14A521-4535-4F91-83D4-DEA71365957D}"/>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10781" y="476"/>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a:extLst>
                <a:ext uri="{FF2B5EF4-FFF2-40B4-BE49-F238E27FC236}">
                  <a16:creationId xmlns:a16="http://schemas.microsoft.com/office/drawing/2014/main" id="{FC36EAED-F11B-44E8-9A2B-C754B0EE6060}"/>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10781" y="-343"/>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a:extLst>
                <a:ext uri="{FF2B5EF4-FFF2-40B4-BE49-F238E27FC236}">
                  <a16:creationId xmlns:a16="http://schemas.microsoft.com/office/drawing/2014/main" id="{03EAFC8F-3DBD-4E7E-91A7-99FDF1714E5D}"/>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0781" y="-1161"/>
              <a:ext cx="778"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a:extLst>
                <a:ext uri="{FF2B5EF4-FFF2-40B4-BE49-F238E27FC236}">
                  <a16:creationId xmlns:a16="http://schemas.microsoft.com/office/drawing/2014/main" id="{4FA339BA-9CFB-484D-B157-AB6168B4881D}"/>
                </a:ext>
              </a:extLst>
            </p:cNvPr>
            <p:cNvPicPr>
              <a:picLocks/>
            </p:cNvPicPr>
            <p:nvPr/>
          </p:nvPicPr>
          <p:blipFill>
            <a:blip r:embed="rId6">
              <a:extLst>
                <a:ext uri="{28A0092B-C50C-407E-A947-70E740481C1C}">
                  <a14:useLocalDpi xmlns:a14="http://schemas.microsoft.com/office/drawing/2010/main" val="0"/>
                </a:ext>
              </a:extLst>
            </a:blip>
            <a:srcRect/>
            <a:stretch>
              <a:fillRect/>
            </a:stretch>
          </p:blipFill>
          <p:spPr bwMode="auto">
            <a:xfrm>
              <a:off x="10781" y="-1576"/>
              <a:ext cx="778"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a:extLst>
                <a:ext uri="{FF2B5EF4-FFF2-40B4-BE49-F238E27FC236}">
                  <a16:creationId xmlns:a16="http://schemas.microsoft.com/office/drawing/2014/main" id="{37140EDB-F080-4566-8E69-A0A7C326A2DF}"/>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1295"/>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a:extLst>
                <a:ext uri="{FF2B5EF4-FFF2-40B4-BE49-F238E27FC236}">
                  <a16:creationId xmlns:a16="http://schemas.microsoft.com/office/drawing/2014/main" id="{A9018970-4CD7-405D-A112-05BFAFFD7B51}"/>
                </a:ext>
              </a:extLst>
            </p:cNvPr>
            <p:cNvPicPr>
              <a:picLocks/>
            </p:cNvPicPr>
            <p:nvPr/>
          </p:nvPicPr>
          <p:blipFill>
            <a:blip r:embed="rId8">
              <a:extLst>
                <a:ext uri="{28A0092B-C50C-407E-A947-70E740481C1C}">
                  <a14:useLocalDpi xmlns:a14="http://schemas.microsoft.com/office/drawing/2010/main" val="0"/>
                </a:ext>
              </a:extLst>
            </a:blip>
            <a:srcRect/>
            <a:stretch>
              <a:fillRect/>
            </a:stretch>
          </p:blipFill>
          <p:spPr bwMode="auto">
            <a:xfrm>
              <a:off x="11600" y="476"/>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 name="Picture 58">
              <a:extLst>
                <a:ext uri="{FF2B5EF4-FFF2-40B4-BE49-F238E27FC236}">
                  <a16:creationId xmlns:a16="http://schemas.microsoft.com/office/drawing/2014/main" id="{68558865-CE2A-4B6B-8C99-A0D9238FFD52}"/>
                </a:ext>
              </a:extLst>
            </p:cNvPr>
            <p:cNvPicPr>
              <a:picLocks/>
            </p:cNvPicPr>
            <p:nvPr/>
          </p:nvPicPr>
          <p:blipFill>
            <a:blip r:embed="rId7">
              <a:extLst>
                <a:ext uri="{28A0092B-C50C-407E-A947-70E740481C1C}">
                  <a14:useLocalDpi xmlns:a14="http://schemas.microsoft.com/office/drawing/2010/main" val="0"/>
                </a:ext>
              </a:extLst>
            </a:blip>
            <a:srcRect/>
            <a:stretch>
              <a:fillRect/>
            </a:stretch>
          </p:blipFill>
          <p:spPr bwMode="auto">
            <a:xfrm>
              <a:off x="11600" y="-343"/>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 name="Picture 59">
              <a:extLst>
                <a:ext uri="{FF2B5EF4-FFF2-40B4-BE49-F238E27FC236}">
                  <a16:creationId xmlns:a16="http://schemas.microsoft.com/office/drawing/2014/main" id="{136C44C3-4D1D-49DF-B501-3679D7C6D3C9}"/>
                </a:ext>
              </a:extLst>
            </p:cNvPr>
            <p:cNvPicPr>
              <a:picLocks/>
            </p:cNvPicPr>
            <p:nvPr/>
          </p:nvPicPr>
          <p:blipFill>
            <a:blip r:embed="rId9">
              <a:extLst>
                <a:ext uri="{28A0092B-C50C-407E-A947-70E740481C1C}">
                  <a14:useLocalDpi xmlns:a14="http://schemas.microsoft.com/office/drawing/2010/main" val="0"/>
                </a:ext>
              </a:extLst>
            </a:blip>
            <a:srcRect/>
            <a:stretch>
              <a:fillRect/>
            </a:stretch>
          </p:blipFill>
          <p:spPr bwMode="auto">
            <a:xfrm>
              <a:off x="11600" y="-1161"/>
              <a:ext cx="374" cy="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 name="Picture 60">
              <a:extLst>
                <a:ext uri="{FF2B5EF4-FFF2-40B4-BE49-F238E27FC236}">
                  <a16:creationId xmlns:a16="http://schemas.microsoft.com/office/drawing/2014/main" id="{FDE0BD10-1180-4619-A171-5A2E4AD2D3FF}"/>
                </a:ext>
              </a:extLst>
            </p:cNvPr>
            <p:cNvPicPr>
              <a:picLocks/>
            </p:cNvPicPr>
            <p:nvPr/>
          </p:nvPicPr>
          <p:blipFill>
            <a:blip r:embed="rId10">
              <a:extLst>
                <a:ext uri="{28A0092B-C50C-407E-A947-70E740481C1C}">
                  <a14:useLocalDpi xmlns:a14="http://schemas.microsoft.com/office/drawing/2010/main" val="0"/>
                </a:ext>
              </a:extLst>
            </a:blip>
            <a:srcRect/>
            <a:stretch>
              <a:fillRect/>
            </a:stretch>
          </p:blipFill>
          <p:spPr bwMode="auto">
            <a:xfrm>
              <a:off x="11600" y="-1576"/>
              <a:ext cx="374" cy="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6" name="Picture 2" descr="Week10 – Reflect – Gamification – Emerging Technologies for Information  Practice">
            <a:extLst>
              <a:ext uri="{FF2B5EF4-FFF2-40B4-BE49-F238E27FC236}">
                <a16:creationId xmlns:a16="http://schemas.microsoft.com/office/drawing/2014/main" id="{0A5E2B7D-92E2-4DF8-908B-C0220F50DC7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9110494" y="2678344"/>
            <a:ext cx="183832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8" descr="Logo, icon&#10;&#10;Description automatically generated">
            <a:extLst>
              <a:ext uri="{FF2B5EF4-FFF2-40B4-BE49-F238E27FC236}">
                <a16:creationId xmlns:a16="http://schemas.microsoft.com/office/drawing/2014/main" id="{7D6E83D0-8A8E-42C9-85BD-76F484FABB85}"/>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622017" y="2820633"/>
            <a:ext cx="1615580" cy="1579001"/>
          </a:xfrm>
          <a:prstGeom prst="rect">
            <a:avLst/>
          </a:prstGeom>
        </p:spPr>
      </p:pic>
      <p:pic>
        <p:nvPicPr>
          <p:cNvPr id="71" name="Picture 70" descr="Logo, icon&#10;&#10;Description automatically generated">
            <a:extLst>
              <a:ext uri="{FF2B5EF4-FFF2-40B4-BE49-F238E27FC236}">
                <a16:creationId xmlns:a16="http://schemas.microsoft.com/office/drawing/2014/main" id="{F936D68C-ABCF-4F63-803E-A5C09EA545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63207" y="2820633"/>
            <a:ext cx="1621677" cy="1579001"/>
          </a:xfrm>
          <a:prstGeom prst="rect">
            <a:avLst/>
          </a:prstGeom>
        </p:spPr>
      </p:pic>
    </p:spTree>
    <p:extLst>
      <p:ext uri="{BB962C8B-B14F-4D97-AF65-F5344CB8AC3E}">
        <p14:creationId xmlns:p14="http://schemas.microsoft.com/office/powerpoint/2010/main" val="4170254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5" name="Picture 4" descr="Plant growing in a concrete crack">
            <a:extLst>
              <a:ext uri="{FF2B5EF4-FFF2-40B4-BE49-F238E27FC236}">
                <a16:creationId xmlns:a16="http://schemas.microsoft.com/office/drawing/2014/main" id="{880D1EA5-73F6-4162-8E93-6D9C21C12E11}"/>
              </a:ext>
            </a:extLst>
          </p:cNvPr>
          <p:cNvPicPr>
            <a:picLocks noChangeAspect="1"/>
          </p:cNvPicPr>
          <p:nvPr/>
        </p:nvPicPr>
        <p:blipFill rotWithShape="1">
          <a:blip r:embed="rId2">
            <a:alphaModFix amt="35000"/>
          </a:blip>
          <a:srcRect t="15730"/>
          <a:stretch/>
        </p:blipFill>
        <p:spPr>
          <a:xfrm>
            <a:off x="20" y="10"/>
            <a:ext cx="12191980" cy="6857990"/>
          </a:xfrm>
          <a:prstGeom prst="rect">
            <a:avLst/>
          </a:prstGeom>
        </p:spPr>
      </p:pic>
      <p:cxnSp>
        <p:nvCxnSpPr>
          <p:cNvPr id="9" name="Straight Connector 8">
            <a:extLst>
              <a:ext uri="{FF2B5EF4-FFF2-40B4-BE49-F238E27FC236}">
                <a16:creationId xmlns:a16="http://schemas.microsoft.com/office/drawing/2014/main" id="{A3803206-03B2-415D-854C-2C5B62FA2E2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3" name="Title 2"/>
          <p:cNvSpPr>
            <a:spLocks noGrp="1"/>
          </p:cNvSpPr>
          <p:nvPr>
            <p:ph type="title"/>
          </p:nvPr>
        </p:nvSpPr>
        <p:spPr>
          <a:xfrm>
            <a:off x="1097280" y="286603"/>
            <a:ext cx="10058400" cy="1450757"/>
          </a:xfrm>
        </p:spPr>
        <p:txBody>
          <a:bodyPr>
            <a:normAutofit/>
          </a:bodyPr>
          <a:lstStyle/>
          <a:p>
            <a:r>
              <a:rPr lang="en-CA" i="1">
                <a:solidFill>
                  <a:schemeClr val="tx1"/>
                </a:solidFill>
                <a:latin typeface="Calibri" panose="020F0502020204030204" pitchFamily="34" charset="0"/>
                <a:cs typeface="Calibri" panose="020F0502020204030204" pitchFamily="34" charset="0"/>
              </a:rPr>
              <a:t>Agenda</a:t>
            </a:r>
            <a:endParaRPr lang="en-US" i="1">
              <a:solidFill>
                <a:schemeClr val="tx1"/>
              </a:solidFill>
              <a:latin typeface="Calibri" panose="020F0502020204030204" pitchFamily="34" charset="0"/>
              <a:cs typeface="Calibri" panose="020F0502020204030204" pitchFamily="34" charset="0"/>
            </a:endParaRPr>
          </a:p>
        </p:txBody>
      </p:sp>
      <p:sp>
        <p:nvSpPr>
          <p:cNvPr id="2" name="Content Placeholder 1"/>
          <p:cNvSpPr>
            <a:spLocks noGrp="1"/>
          </p:cNvSpPr>
          <p:nvPr>
            <p:ph idx="1"/>
          </p:nvPr>
        </p:nvSpPr>
        <p:spPr>
          <a:xfrm>
            <a:off x="1097280" y="1845734"/>
            <a:ext cx="10058400" cy="4023360"/>
          </a:xfrm>
        </p:spPr>
        <p:txBody>
          <a:bodyPr>
            <a:normAutofit/>
          </a:bodyPr>
          <a:lstStyle/>
          <a:p>
            <a:r>
              <a:rPr lang="en-US">
                <a:solidFill>
                  <a:schemeClr val="tx1"/>
                </a:solidFill>
                <a:latin typeface="Calibri" panose="020F0502020204030204" pitchFamily="34" charset="0"/>
                <a:cs typeface="Calibri" panose="020F0502020204030204" pitchFamily="34" charset="0"/>
              </a:rPr>
              <a:t>A Look at Learning</a:t>
            </a:r>
          </a:p>
          <a:p>
            <a:r>
              <a:rPr lang="en-US">
                <a:solidFill>
                  <a:schemeClr val="tx1"/>
                </a:solidFill>
                <a:latin typeface="Calibri" panose="020F0502020204030204" pitchFamily="34" charset="0"/>
                <a:cs typeface="Calibri" panose="020F0502020204030204" pitchFamily="34" charset="0"/>
              </a:rPr>
              <a:t>The Role of the Educator</a:t>
            </a:r>
          </a:p>
          <a:p>
            <a:r>
              <a:rPr lang="en-US">
                <a:solidFill>
                  <a:schemeClr val="tx1"/>
                </a:solidFill>
                <a:latin typeface="Calibri" panose="020F0502020204030204" pitchFamily="34" charset="0"/>
                <a:cs typeface="Calibri" panose="020F0502020204030204" pitchFamily="34" charset="0"/>
              </a:rPr>
              <a:t>The Role of the Environment</a:t>
            </a:r>
          </a:p>
          <a:p>
            <a:r>
              <a:rPr lang="en-US">
                <a:solidFill>
                  <a:schemeClr val="tx1"/>
                </a:solidFill>
                <a:latin typeface="Calibri" panose="020F0502020204030204" pitchFamily="34" charset="0"/>
                <a:cs typeface="Calibri" panose="020F0502020204030204" pitchFamily="34" charset="0"/>
              </a:rPr>
              <a:t>Invitations to Play</a:t>
            </a:r>
          </a:p>
          <a:p>
            <a:pPr marL="0" indent="0">
              <a:buNone/>
            </a:pPr>
            <a:endParaRPr lang="en-US">
              <a:solidFill>
                <a:schemeClr val="tx1"/>
              </a:solidFill>
              <a:latin typeface="Calibri" panose="020F0502020204030204" pitchFamily="34" charset="0"/>
              <a:cs typeface="Calibri" panose="020F0502020204030204" pitchFamily="34" charset="0"/>
            </a:endParaRPr>
          </a:p>
          <a:p>
            <a:pPr lvl="0"/>
            <a:r>
              <a:rPr lang="en-US" i="1">
                <a:solidFill>
                  <a:schemeClr val="tx1"/>
                </a:solidFill>
              </a:rPr>
              <a:t>Take time to write your thoughts and responses to some of the questions. This will help you understand the material better.</a:t>
            </a:r>
          </a:p>
          <a:p>
            <a:pPr marL="0" indent="0">
              <a:buNone/>
            </a:pPr>
            <a:endParaRPr lang="en-US">
              <a:solidFill>
                <a:schemeClr val="tx1"/>
              </a:solidFill>
              <a:latin typeface="Calibri" panose="020F0502020204030204" pitchFamily="34" charset="0"/>
              <a:cs typeface="Calibri" panose="020F0502020204030204" pitchFamily="34" charset="0"/>
            </a:endParaRPr>
          </a:p>
          <a:p>
            <a:pPr lvl="0"/>
            <a:r>
              <a:rPr lang="en-US" i="1">
                <a:solidFill>
                  <a:schemeClr val="tx1"/>
                </a:solidFill>
              </a:rPr>
              <a:t>Along with these slides, you will find links for articles to read and videos to watch.</a:t>
            </a:r>
          </a:p>
        </p:txBody>
      </p:sp>
      <p:sp>
        <p:nvSpPr>
          <p:cNvPr id="11" name="Rectangle 10">
            <a:extLst>
              <a:ext uri="{FF2B5EF4-FFF2-40B4-BE49-F238E27FC236}">
                <a16:creationId xmlns:a16="http://schemas.microsoft.com/office/drawing/2014/main" id="{DFACB568-8468-4614-A6E4-261EBDA097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13" name="Rectangle 12">
            <a:extLst>
              <a:ext uri="{FF2B5EF4-FFF2-40B4-BE49-F238E27FC236}">
                <a16:creationId xmlns:a16="http://schemas.microsoft.com/office/drawing/2014/main" id="{645FF02C-05A6-4CDB-A951-31C5BD330C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Tree>
    <p:extLst>
      <p:ext uri="{BB962C8B-B14F-4D97-AF65-F5344CB8AC3E}">
        <p14:creationId xmlns:p14="http://schemas.microsoft.com/office/powerpoint/2010/main" val="314958341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27448" y="332656"/>
            <a:ext cx="6742920" cy="1259894"/>
          </a:xfrm>
        </p:spPr>
        <p:txBody>
          <a:bodyPr>
            <a:normAutofit/>
          </a:bodyPr>
          <a:lstStyle/>
          <a:p>
            <a:r>
              <a:rPr lang="en-US" sz="4000" i="1" dirty="0">
                <a:latin typeface="Calibri" panose="020F0502020204030204" pitchFamily="34" charset="0"/>
                <a:cs typeface="Calibri" panose="020F0502020204030204" pitchFamily="34" charset="0"/>
              </a:rPr>
              <a:t>How Does Learning Happen</a:t>
            </a:r>
            <a:r>
              <a:rPr lang="en-US" sz="4000" dirty="0">
                <a:latin typeface="Calibri" panose="020F0502020204030204" pitchFamily="34" charset="0"/>
                <a:cs typeface="Calibri" panose="020F0502020204030204" pitchFamily="34" charset="0"/>
              </a:rPr>
              <a:t>?</a:t>
            </a:r>
            <a:endParaRPr lang="en-US" sz="4000" dirty="0"/>
          </a:p>
        </p:txBody>
      </p:sp>
      <p:sp>
        <p:nvSpPr>
          <p:cNvPr id="3" name="Content Placeholder 2"/>
          <p:cNvSpPr>
            <a:spLocks noGrp="1"/>
          </p:cNvSpPr>
          <p:nvPr>
            <p:ph idx="1"/>
          </p:nvPr>
        </p:nvSpPr>
        <p:spPr>
          <a:xfrm>
            <a:off x="1261259" y="1894114"/>
            <a:ext cx="6274089" cy="4764360"/>
          </a:xfrm>
        </p:spPr>
        <p:txBody>
          <a:bodyPr>
            <a:normAutofit/>
          </a:bodyPr>
          <a:lstStyle/>
          <a:p>
            <a:pPr marL="0" indent="0">
              <a:lnSpc>
                <a:spcPct val="90000"/>
              </a:lnSpc>
              <a:buNone/>
            </a:pPr>
            <a:r>
              <a:rPr lang="en-US" sz="2000" dirty="0">
                <a:latin typeface="Calibri" panose="020F0502020204030204" pitchFamily="34" charset="0"/>
                <a:cs typeface="Calibri" panose="020F0502020204030204" pitchFamily="34" charset="0"/>
              </a:rPr>
              <a:t>The document </a:t>
            </a:r>
            <a:r>
              <a:rPr lang="en-US" sz="2000" i="1" dirty="0">
                <a:latin typeface="Calibri" panose="020F0502020204030204" pitchFamily="34" charset="0"/>
                <a:cs typeface="Calibri" panose="020F0502020204030204" pitchFamily="34" charset="0"/>
              </a:rPr>
              <a:t> HDLH?</a:t>
            </a:r>
            <a:r>
              <a:rPr lang="en-US" sz="2000" dirty="0">
                <a:latin typeface="Calibri" panose="020F0502020204030204" pitchFamily="34" charset="0"/>
                <a:cs typeface="Calibri" panose="020F0502020204030204" pitchFamily="34" charset="0"/>
              </a:rPr>
              <a:t> asks us to think about how learning happens. In the past, learning and teaching were often seen as two separate roles where the educator (the adult) gave the information, and the learner (the child) received it. In this view, the role of the learner was seen as passive</a:t>
            </a:r>
            <a:r>
              <a:rPr lang="en-US" dirty="0">
                <a:latin typeface="Calibri" panose="020F0502020204030204" pitchFamily="34" charset="0"/>
                <a:cs typeface="Calibri" panose="020F0502020204030204" pitchFamily="34" charset="0"/>
              </a:rPr>
              <a:t>. </a:t>
            </a:r>
          </a:p>
          <a:p>
            <a:pPr marL="0" indent="0">
              <a:lnSpc>
                <a:spcPct val="90000"/>
              </a:lnSpc>
              <a:buNone/>
            </a:pPr>
            <a:endParaRPr lang="en-US" dirty="0">
              <a:latin typeface="Calibri" panose="020F0502020204030204" pitchFamily="34" charset="0"/>
              <a:cs typeface="Calibri" panose="020F0502020204030204" pitchFamily="34" charset="0"/>
            </a:endParaRPr>
          </a:p>
          <a:p>
            <a:pPr marL="0" indent="0">
              <a:lnSpc>
                <a:spcPct val="90000"/>
              </a:lnSpc>
              <a:buNone/>
            </a:pPr>
            <a:r>
              <a:rPr lang="en-US" sz="2000" i="1" dirty="0">
                <a:latin typeface="Calibri" panose="020F0502020204030204" pitchFamily="34" charset="0"/>
                <a:cs typeface="Calibri" panose="020F0502020204030204" pitchFamily="34" charset="0"/>
              </a:rPr>
              <a:t>HDLH? </a:t>
            </a:r>
            <a:r>
              <a:rPr lang="en-US" sz="2000" dirty="0">
                <a:latin typeface="Calibri" panose="020F0502020204030204" pitchFamily="34" charset="0"/>
                <a:cs typeface="Calibri" panose="020F0502020204030204" pitchFamily="34" charset="0"/>
              </a:rPr>
              <a:t>takes the view that “children are competent, capable of complex thinking, curious, and rich in potential”. In other words, they are active participants in their learning. </a:t>
            </a:r>
          </a:p>
          <a:p>
            <a:pPr>
              <a:lnSpc>
                <a:spcPct val="90000"/>
              </a:lnSpc>
            </a:pPr>
            <a:endParaRPr lang="en-US" sz="2000" dirty="0">
              <a:latin typeface="Calibri" panose="020F0502020204030204" pitchFamily="34" charset="0"/>
              <a:cs typeface="Calibri" panose="020F0502020204030204" pitchFamily="34" charset="0"/>
            </a:endParaRPr>
          </a:p>
          <a:p>
            <a:pPr>
              <a:lnSpc>
                <a:spcPct val="90000"/>
              </a:lnSpc>
            </a:pPr>
            <a:endParaRPr lang="en-US" sz="1500" dirty="0">
              <a:latin typeface="Calibri" panose="020F0502020204030204" pitchFamily="34" charset="0"/>
              <a:cs typeface="Calibri" panose="020F0502020204030204" pitchFamily="34" charset="0"/>
            </a:endParaRPr>
          </a:p>
          <a:p>
            <a:pPr marL="0" indent="0">
              <a:lnSpc>
                <a:spcPct val="90000"/>
              </a:lnSpc>
              <a:buNone/>
            </a:pPr>
            <a:endParaRPr lang="en-US" sz="1500" dirty="0">
              <a:latin typeface="Calibri" panose="020F0502020204030204" pitchFamily="34" charset="0"/>
              <a:cs typeface="Calibri" panose="020F0502020204030204" pitchFamily="34" charset="0"/>
            </a:endParaRPr>
          </a:p>
        </p:txBody>
      </p:sp>
      <p:pic>
        <p:nvPicPr>
          <p:cNvPr id="6" name="Picture 5">
            <a:hlinkClick r:id="rId2"/>
            <a:extLst>
              <a:ext uri="{FF2B5EF4-FFF2-40B4-BE49-F238E27FC236}">
                <a16:creationId xmlns:a16="http://schemas.microsoft.com/office/drawing/2014/main" id="{2CD15A09-56CA-44AF-A61A-61F8F2DBAC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872" y="1922421"/>
            <a:ext cx="3313564" cy="3015343"/>
          </a:xfrm>
          <a:prstGeom prst="rect">
            <a:avLst/>
          </a:prstGeom>
          <a:ln>
            <a:noFill/>
          </a:ln>
          <a:effectLst>
            <a:outerShdw blurRad="292100" dist="139700" dir="2700000" algn="tl" rotWithShape="0">
              <a:srgbClr val="333333">
                <a:alpha val="65000"/>
              </a:srgbClr>
            </a:outerShdw>
          </a:effectLst>
        </p:spPr>
      </p:pic>
      <p:pic>
        <p:nvPicPr>
          <p:cNvPr id="8" name="Picture 7" descr="Logo, icon&#10;&#10;Description automatically generated">
            <a:hlinkClick r:id="rId2"/>
            <a:extLst>
              <a:ext uri="{FF2B5EF4-FFF2-40B4-BE49-F238E27FC236}">
                <a16:creationId xmlns:a16="http://schemas.microsoft.com/office/drawing/2014/main" id="{328A26CD-3690-40BA-95DC-B2C1EADE0D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6414" y="4937764"/>
            <a:ext cx="1178934" cy="1152241"/>
          </a:xfrm>
          <a:prstGeom prst="rect">
            <a:avLst/>
          </a:prstGeom>
        </p:spPr>
      </p:pic>
      <p:sp>
        <p:nvSpPr>
          <p:cNvPr id="10" name="TextBox 9">
            <a:extLst>
              <a:ext uri="{FF2B5EF4-FFF2-40B4-BE49-F238E27FC236}">
                <a16:creationId xmlns:a16="http://schemas.microsoft.com/office/drawing/2014/main" id="{56C0180E-1C41-437A-AB77-9DE22F782367}"/>
              </a:ext>
            </a:extLst>
          </p:cNvPr>
          <p:cNvSpPr txBox="1"/>
          <p:nvPr/>
        </p:nvSpPr>
        <p:spPr>
          <a:xfrm>
            <a:off x="7946570" y="5192486"/>
            <a:ext cx="3885389" cy="646331"/>
          </a:xfrm>
          <a:prstGeom prst="rect">
            <a:avLst/>
          </a:prstGeom>
          <a:noFill/>
        </p:spPr>
        <p:txBody>
          <a:bodyPr wrap="square">
            <a:spAutoFit/>
          </a:bodyPr>
          <a:lstStyle/>
          <a:p>
            <a:r>
              <a:rPr lang="en-CA" b="1" dirty="0">
                <a:hlinkClick r:id="rId2"/>
              </a:rPr>
              <a:t>https://files.ontario.ca/edu-how-does-learning-happen-en-2021-03-23.pdf</a:t>
            </a:r>
            <a:endParaRPr lang="en-CA" b="1" dirty="0"/>
          </a:p>
        </p:txBody>
      </p:sp>
    </p:spTree>
    <p:extLst>
      <p:ext uri="{BB962C8B-B14F-4D97-AF65-F5344CB8AC3E}">
        <p14:creationId xmlns:p14="http://schemas.microsoft.com/office/powerpoint/2010/main" val="3909253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2FCB0-9069-498C-958C-529D864D9F12}"/>
              </a:ext>
            </a:extLst>
          </p:cNvPr>
          <p:cNvSpPr>
            <a:spLocks noGrp="1"/>
          </p:cNvSpPr>
          <p:nvPr>
            <p:ph type="title" idx="4294967295"/>
          </p:nvPr>
        </p:nvSpPr>
        <p:spPr>
          <a:xfrm>
            <a:off x="5159896" y="620688"/>
            <a:ext cx="6253162" cy="5328121"/>
          </a:xfrm>
        </p:spPr>
        <p:txBody>
          <a:bodyPr vert="horz" lIns="91440" tIns="45720" rIns="91440" bIns="45720" rtlCol="0" anchor="b">
            <a:normAutofit fontScale="90000"/>
          </a:bodyPr>
          <a:lstStyle/>
          <a:p>
            <a:br>
              <a:rPr lang="en-US" sz="2000" dirty="0">
                <a:solidFill>
                  <a:schemeClr val="tx1">
                    <a:lumMod val="85000"/>
                    <a:lumOff val="15000"/>
                  </a:schemeClr>
                </a:solidFill>
              </a:rPr>
            </a:br>
            <a:r>
              <a:rPr lang="en-US" sz="3200" b="1" dirty="0">
                <a:solidFill>
                  <a:schemeClr val="tx1">
                    <a:lumMod val="85000"/>
                    <a:lumOff val="15000"/>
                  </a:schemeClr>
                </a:solidFill>
              </a:rPr>
              <a:t>Reflect:</a:t>
            </a:r>
            <a:br>
              <a:rPr lang="en-US" sz="3200" dirty="0">
                <a:solidFill>
                  <a:schemeClr val="tx1">
                    <a:lumMod val="85000"/>
                    <a:lumOff val="15000"/>
                  </a:schemeClr>
                </a:solidFill>
              </a:rPr>
            </a:br>
            <a:br>
              <a:rPr lang="en-US" sz="3200" dirty="0">
                <a:solidFill>
                  <a:schemeClr val="tx1">
                    <a:lumMod val="85000"/>
                    <a:lumOff val="15000"/>
                  </a:schemeClr>
                </a:solidFill>
              </a:rPr>
            </a:br>
            <a:r>
              <a:rPr lang="en-US" sz="3200" i="1" dirty="0">
                <a:solidFill>
                  <a:schemeClr val="tx1">
                    <a:lumMod val="85000"/>
                    <a:lumOff val="15000"/>
                  </a:schemeClr>
                </a:solidFill>
              </a:rPr>
              <a:t>What does it mean to you to be an active participant in your own learning?  </a:t>
            </a:r>
            <a:br>
              <a:rPr lang="en-US" sz="3200" i="1" dirty="0">
                <a:solidFill>
                  <a:schemeClr val="tx1">
                    <a:lumMod val="85000"/>
                    <a:lumOff val="15000"/>
                  </a:schemeClr>
                </a:solidFill>
              </a:rPr>
            </a:br>
            <a:br>
              <a:rPr lang="en-US" sz="3200" i="1" dirty="0">
                <a:solidFill>
                  <a:schemeClr val="tx1">
                    <a:lumMod val="85000"/>
                    <a:lumOff val="15000"/>
                  </a:schemeClr>
                </a:solidFill>
              </a:rPr>
            </a:br>
            <a:r>
              <a:rPr lang="en-US" sz="3200" i="1" dirty="0">
                <a:solidFill>
                  <a:schemeClr val="tx1">
                    <a:lumMod val="85000"/>
                    <a:lumOff val="15000"/>
                  </a:schemeClr>
                </a:solidFill>
              </a:rPr>
              <a:t>What are some of the conditions that support active participation by the learner?</a:t>
            </a:r>
            <a:br>
              <a:rPr lang="en-US" sz="3200" i="1" dirty="0">
                <a:solidFill>
                  <a:schemeClr val="tx1">
                    <a:lumMod val="85000"/>
                    <a:lumOff val="15000"/>
                  </a:schemeClr>
                </a:solidFill>
              </a:rPr>
            </a:br>
            <a:br>
              <a:rPr lang="en-US" sz="3200" i="1" dirty="0">
                <a:solidFill>
                  <a:schemeClr val="tx1">
                    <a:lumMod val="85000"/>
                    <a:lumOff val="15000"/>
                  </a:schemeClr>
                </a:solidFill>
              </a:rPr>
            </a:br>
            <a:r>
              <a:rPr lang="en-US" sz="3200" i="1" dirty="0">
                <a:solidFill>
                  <a:schemeClr val="tx1">
                    <a:lumMod val="85000"/>
                    <a:lumOff val="15000"/>
                  </a:schemeClr>
                </a:solidFill>
              </a:rPr>
              <a:t>How does this differ from teacher directed approaches?</a:t>
            </a:r>
            <a:br>
              <a:rPr lang="en-US" sz="2000" i="1" dirty="0">
                <a:solidFill>
                  <a:schemeClr val="tx1">
                    <a:lumMod val="85000"/>
                    <a:lumOff val="15000"/>
                  </a:schemeClr>
                </a:solidFill>
              </a:rPr>
            </a:br>
            <a:br>
              <a:rPr lang="en-US" sz="2000" i="1" dirty="0">
                <a:solidFill>
                  <a:schemeClr val="tx1">
                    <a:lumMod val="85000"/>
                    <a:lumOff val="15000"/>
                  </a:schemeClr>
                </a:solidFill>
              </a:rPr>
            </a:br>
            <a:r>
              <a:rPr lang="en-US" sz="2000" dirty="0">
                <a:solidFill>
                  <a:schemeClr val="tx1">
                    <a:lumMod val="85000"/>
                    <a:lumOff val="15000"/>
                  </a:schemeClr>
                </a:solidFill>
              </a:rPr>
              <a:t> </a:t>
            </a:r>
          </a:p>
        </p:txBody>
      </p:sp>
      <p:pic>
        <p:nvPicPr>
          <p:cNvPr id="5" name="Picture 2" descr="Week10 – Reflect – Gamification – Emerging Technologies for Information  Practice">
            <a:extLst>
              <a:ext uri="{FF2B5EF4-FFF2-40B4-BE49-F238E27FC236}">
                <a16:creationId xmlns:a16="http://schemas.microsoft.com/office/drawing/2014/main" id="{DE051D21-9B8D-4A49-BADB-109F1642564B}"/>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83432" y="1807141"/>
            <a:ext cx="3312368" cy="3243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551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useBgFill="1">
        <p:nvSpPr>
          <p:cNvPr id="1050" name="Rectangle 1049">
            <a:extLst>
              <a:ext uri="{FF2B5EF4-FFF2-40B4-BE49-F238E27FC236}">
                <a16:creationId xmlns:a16="http://schemas.microsoft.com/office/drawing/2014/main" id="{8EE6FF38-FA81-4DA6-944F-936D829B66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2" name="Rectangle 1051">
            <a:extLst>
              <a:ext uri="{FF2B5EF4-FFF2-40B4-BE49-F238E27FC236}">
                <a16:creationId xmlns:a16="http://schemas.microsoft.com/office/drawing/2014/main" id="{C43BD956-5DE0-403B-868A-7ED60109E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1097280" y="516836"/>
            <a:ext cx="5977937" cy="1202634"/>
          </a:xfrm>
        </p:spPr>
        <p:txBody>
          <a:bodyPr>
            <a:normAutofit fontScale="90000"/>
          </a:bodyPr>
          <a:lstStyle/>
          <a:p>
            <a:r>
              <a:rPr lang="en-US" sz="4000" i="1" dirty="0">
                <a:solidFill>
                  <a:srgbClr val="FFFFFF"/>
                </a:solidFill>
                <a:latin typeface="Calibri" panose="020F0502020204030204" pitchFamily="34" charset="0"/>
                <a:cs typeface="Calibri" panose="020F0502020204030204" pitchFamily="34" charset="0"/>
              </a:rPr>
              <a:t>Setting the Stage: </a:t>
            </a:r>
            <a:br>
              <a:rPr lang="en-US" sz="4000" i="1" dirty="0">
                <a:solidFill>
                  <a:srgbClr val="FFFFFF"/>
                </a:solidFill>
                <a:latin typeface="Calibri" panose="020F0502020204030204" pitchFamily="34" charset="0"/>
                <a:cs typeface="Calibri" panose="020F0502020204030204" pitchFamily="34" charset="0"/>
              </a:rPr>
            </a:br>
            <a:br>
              <a:rPr lang="en-US" sz="4000" i="1" dirty="0">
                <a:solidFill>
                  <a:srgbClr val="FFFFFF"/>
                </a:solidFill>
                <a:latin typeface="Calibri" panose="020F0502020204030204" pitchFamily="34" charset="0"/>
                <a:cs typeface="Calibri" panose="020F0502020204030204" pitchFamily="34" charset="0"/>
              </a:rPr>
            </a:br>
            <a:r>
              <a:rPr lang="en-US" sz="3100" i="1" dirty="0">
                <a:solidFill>
                  <a:srgbClr val="FFFFFF"/>
                </a:solidFill>
                <a:latin typeface="Calibri" panose="020F0502020204030204" pitchFamily="34" charset="0"/>
                <a:cs typeface="Calibri" panose="020F0502020204030204" pitchFamily="34" charset="0"/>
              </a:rPr>
              <a:t>Our view of the child</a:t>
            </a:r>
          </a:p>
        </p:txBody>
      </p:sp>
      <p:sp>
        <p:nvSpPr>
          <p:cNvPr id="3" name="Content Placeholder 2"/>
          <p:cNvSpPr>
            <a:spLocks noGrp="1"/>
          </p:cNvSpPr>
          <p:nvPr>
            <p:ph idx="1"/>
          </p:nvPr>
        </p:nvSpPr>
        <p:spPr>
          <a:xfrm>
            <a:off x="914400" y="2236304"/>
            <a:ext cx="6160817" cy="4104861"/>
          </a:xfrm>
        </p:spPr>
        <p:txBody>
          <a:bodyPr>
            <a:normAutofit/>
          </a:bodyPr>
          <a:lstStyle/>
          <a:p>
            <a:pPr marL="0" indent="0">
              <a:buNone/>
            </a:pPr>
            <a:r>
              <a:rPr lang="en-CA" sz="1800" i="1" dirty="0">
                <a:solidFill>
                  <a:srgbClr val="FFFFFF"/>
                </a:solidFill>
                <a:latin typeface="Calibri" panose="020F0502020204030204" pitchFamily="34" charset="0"/>
                <a:cs typeface="Calibri" panose="020F0502020204030204" pitchFamily="34" charset="0"/>
              </a:rPr>
              <a:t>“Education is the kindling of a flame, not the filling of a vessel.”  Socrates</a:t>
            </a:r>
          </a:p>
          <a:p>
            <a:pPr marL="0" indent="0">
              <a:buNone/>
            </a:pPr>
            <a:endParaRPr lang="en-CA" sz="1800" dirty="0">
              <a:solidFill>
                <a:srgbClr val="FFFFFF"/>
              </a:solidFill>
              <a:latin typeface="Calibri" panose="020F0502020204030204" pitchFamily="34" charset="0"/>
              <a:cs typeface="Calibri" panose="020F0502020204030204" pitchFamily="34" charset="0"/>
            </a:endParaRPr>
          </a:p>
          <a:p>
            <a:r>
              <a:rPr lang="en-US" i="1" dirty="0">
                <a:solidFill>
                  <a:srgbClr val="FFFFFF"/>
                </a:solidFill>
                <a:latin typeface="Calibri" panose="020F0502020204030204" pitchFamily="34" charset="0"/>
                <a:cs typeface="Calibri" panose="020F0502020204030204" pitchFamily="34" charset="0"/>
              </a:rPr>
              <a:t>HDLH? </a:t>
            </a:r>
            <a:r>
              <a:rPr lang="en-US" dirty="0">
                <a:solidFill>
                  <a:srgbClr val="FFFFFF"/>
                </a:solidFill>
                <a:latin typeface="Calibri" panose="020F0502020204030204" pitchFamily="34" charset="0"/>
                <a:cs typeface="Calibri" panose="020F0502020204030204" pitchFamily="34" charset="0"/>
              </a:rPr>
              <a:t>talks about children, families and educators as co-learners who are constructing learning together</a:t>
            </a:r>
            <a:r>
              <a:rPr lang="en-US" dirty="0">
                <a:solidFill>
                  <a:srgbClr val="C00000"/>
                </a:solidFill>
                <a:latin typeface="Calibri" panose="020F0502020204030204" pitchFamily="34" charset="0"/>
                <a:cs typeface="Calibri" panose="020F0502020204030204" pitchFamily="34" charset="0"/>
              </a:rPr>
              <a:t>. </a:t>
            </a:r>
            <a:r>
              <a:rPr lang="en-US" b="1" dirty="0">
                <a:solidFill>
                  <a:schemeClr val="bg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The image of the child</a:t>
            </a:r>
            <a:r>
              <a:rPr lang="en-US" b="1" dirty="0">
                <a:solidFill>
                  <a:schemeClr val="bg2"/>
                </a:solidFill>
                <a:latin typeface="Calibri" panose="020F0502020204030204" pitchFamily="34" charset="0"/>
                <a:cs typeface="Calibri" panose="020F0502020204030204" pitchFamily="34" charset="0"/>
              </a:rPr>
              <a:t> </a:t>
            </a:r>
            <a:r>
              <a:rPr lang="en-US" dirty="0">
                <a:solidFill>
                  <a:schemeClr val="bg1"/>
                </a:solidFill>
                <a:latin typeface="Calibri" panose="020F0502020204030204" pitchFamily="34" charset="0"/>
                <a:cs typeface="Calibri" panose="020F0502020204030204" pitchFamily="34" charset="0"/>
              </a:rPr>
              <a:t>article from the educations Hub explains the concepts of the image of a child.</a:t>
            </a:r>
          </a:p>
          <a:p>
            <a:pPr marL="0" indent="0">
              <a:buNone/>
            </a:pPr>
            <a:r>
              <a:rPr lang="en-US" i="1" dirty="0">
                <a:solidFill>
                  <a:srgbClr val="FFFFFF"/>
                </a:solidFill>
                <a:latin typeface="Calibri" panose="020F0502020204030204" pitchFamily="34" charset="0"/>
                <a:cs typeface="Calibri" panose="020F0502020204030204" pitchFamily="34" charset="0"/>
              </a:rPr>
              <a:t>How does the view of filling a vessel for learning differ from following  interests for learning?</a:t>
            </a:r>
            <a:r>
              <a:rPr lang="en-US" i="1" dirty="0">
                <a:solidFill>
                  <a:srgbClr val="FF0000"/>
                </a:solidFill>
                <a:latin typeface="Calibri" panose="020F0502020204030204" pitchFamily="34" charset="0"/>
                <a:cs typeface="Calibri" panose="020F0502020204030204" pitchFamily="34" charset="0"/>
              </a:rPr>
              <a:t> </a:t>
            </a:r>
            <a:r>
              <a:rPr lang="en-US" i="1" dirty="0">
                <a:solidFill>
                  <a:srgbClr val="FFFFFF"/>
                </a:solidFill>
                <a:latin typeface="Calibri" panose="020F0502020204030204" pitchFamily="34" charset="0"/>
                <a:cs typeface="Calibri" panose="020F0502020204030204" pitchFamily="34" charset="0"/>
              </a:rPr>
              <a:t> Think of a time you followed your own interests…how was your learning impacted?                                                                       </a:t>
            </a:r>
            <a:endParaRPr lang="en-CA" i="1" dirty="0">
              <a:solidFill>
                <a:srgbClr val="FFFFFF"/>
              </a:solidFill>
              <a:latin typeface="Calibri" panose="020F0502020204030204" pitchFamily="34" charset="0"/>
              <a:cs typeface="Calibri" panose="020F0502020204030204" pitchFamily="34" charset="0"/>
            </a:endParaRPr>
          </a:p>
          <a:p>
            <a:endParaRPr lang="en-US" i="1" dirty="0">
              <a:solidFill>
                <a:srgbClr val="FFFFFF"/>
              </a:solidFill>
              <a:latin typeface="Calibri" panose="020F0502020204030204" pitchFamily="34" charset="0"/>
              <a:cs typeface="Calibri" panose="020F0502020204030204" pitchFamily="34" charset="0"/>
            </a:endParaRPr>
          </a:p>
          <a:p>
            <a:endParaRPr lang="en-US" sz="1800" dirty="0">
              <a:solidFill>
                <a:srgbClr val="FFFFFF"/>
              </a:solidFill>
              <a:latin typeface="Calibri" panose="020F0502020204030204" pitchFamily="34" charset="0"/>
              <a:cs typeface="Calibri" panose="020F0502020204030204" pitchFamily="34" charset="0"/>
            </a:endParaRPr>
          </a:p>
          <a:p>
            <a:endParaRPr lang="en-US" sz="1800" dirty="0">
              <a:solidFill>
                <a:srgbClr val="FFFFFF"/>
              </a:solidFill>
              <a:latin typeface="Calibri" panose="020F0502020204030204" pitchFamily="34" charset="0"/>
              <a:cs typeface="Calibri" panose="020F0502020204030204" pitchFamily="34" charset="0"/>
            </a:endParaRPr>
          </a:p>
          <a:p>
            <a:endParaRPr lang="en-US" sz="1800" dirty="0">
              <a:solidFill>
                <a:srgbClr val="FFFFFF"/>
              </a:solidFill>
              <a:latin typeface="Calibri" panose="020F0502020204030204" pitchFamily="34" charset="0"/>
              <a:cs typeface="Calibri" panose="020F0502020204030204" pitchFamily="34" charset="0"/>
            </a:endParaRPr>
          </a:p>
          <a:p>
            <a:endParaRPr lang="en-CA" sz="1800" dirty="0">
              <a:solidFill>
                <a:srgbClr val="FFFFFF"/>
              </a:solidFill>
              <a:latin typeface="Calibri" panose="020F0502020204030204" pitchFamily="34" charset="0"/>
              <a:cs typeface="Calibri" panose="020F0502020204030204" pitchFamily="34" charset="0"/>
            </a:endParaRP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marL="0" indent="0">
              <a:buNone/>
            </a:pPr>
            <a:endParaRPr lang="en-US" sz="1800" dirty="0">
              <a:solidFill>
                <a:srgbClr val="FFFFFF"/>
              </a:solidFill>
              <a:latin typeface="Calibri" panose="020F0502020204030204" pitchFamily="34" charset="0"/>
              <a:cs typeface="Calibri" panose="020F0502020204030204" pitchFamily="34" charset="0"/>
            </a:endParaRPr>
          </a:p>
        </p:txBody>
      </p:sp>
      <p:sp>
        <p:nvSpPr>
          <p:cNvPr id="1054" name="Rectangle 1053">
            <a:extLst>
              <a:ext uri="{FF2B5EF4-FFF2-40B4-BE49-F238E27FC236}">
                <a16:creationId xmlns:a16="http://schemas.microsoft.com/office/drawing/2014/main" id="{943019DE-1A73-4AC3-9882-1ED29AE8E2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4" name="Picture 3" descr="Logo, icon&#10;&#10;Description automatically generated">
            <a:extLst>
              <a:ext uri="{FF2B5EF4-FFF2-40B4-BE49-F238E27FC236}">
                <a16:creationId xmlns:a16="http://schemas.microsoft.com/office/drawing/2014/main" id="{4C4ECAA3-F75E-77F9-1967-70F2EB017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94763" y="484631"/>
            <a:ext cx="1788925" cy="1748422"/>
          </a:xfrm>
          <a:prstGeom prst="rect">
            <a:avLst/>
          </a:prstGeom>
        </p:spPr>
      </p:pic>
      <p:sp>
        <p:nvSpPr>
          <p:cNvPr id="1056" name="Rectangle 1055">
            <a:extLst>
              <a:ext uri="{FF2B5EF4-FFF2-40B4-BE49-F238E27FC236}">
                <a16:creationId xmlns:a16="http://schemas.microsoft.com/office/drawing/2014/main" id="{F6F42E75-EA9C-492E-9BF4-3C368D57A0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236191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TheEducationHub">
            <a:extLst>
              <a:ext uri="{FF2B5EF4-FFF2-40B4-BE49-F238E27FC236}">
                <a16:creationId xmlns:a16="http://schemas.microsoft.com/office/drawing/2014/main" id="{958FBE97-C0C8-E0AD-B06B-04DA6CF81154}"/>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084579" y="2620947"/>
            <a:ext cx="3609294" cy="1616101"/>
          </a:xfrm>
          <a:prstGeom prst="rect">
            <a:avLst/>
          </a:prstGeom>
          <a:noFill/>
          <a:extLst>
            <a:ext uri="{909E8E84-426E-40DD-AFC4-6F175D3DCCD1}">
              <a14:hiddenFill xmlns:a14="http://schemas.microsoft.com/office/drawing/2010/main">
                <a:solidFill>
                  <a:srgbClr val="FFFFFF"/>
                </a:solidFill>
              </a14:hiddenFill>
            </a:ext>
          </a:extLst>
        </p:spPr>
      </p:pic>
      <p:sp>
        <p:nvSpPr>
          <p:cNvPr id="1058" name="Rectangle 1057">
            <a:extLst>
              <a:ext uri="{FF2B5EF4-FFF2-40B4-BE49-F238E27FC236}">
                <a16:creationId xmlns:a16="http://schemas.microsoft.com/office/drawing/2014/main" id="{B8694E86-FDCE-4192-8251-A7247AC8D9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4432072"/>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Week10 – Reflect – Gamification – Emerging Technologies for Information  Practice">
            <a:extLst>
              <a:ext uri="{FF2B5EF4-FFF2-40B4-BE49-F238E27FC236}">
                <a16:creationId xmlns:a16="http://schemas.microsoft.com/office/drawing/2014/main" id="{7FD5A9C6-9CE7-46D5-A764-4EF25B8CD0DB}"/>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996512" y="4624943"/>
            <a:ext cx="1785427" cy="1748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8418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199456" y="272483"/>
            <a:ext cx="5256584" cy="1150416"/>
          </a:xfrm>
        </p:spPr>
        <p:txBody>
          <a:bodyPr>
            <a:normAutofit fontScale="90000"/>
          </a:bodyPr>
          <a:lstStyle/>
          <a:p>
            <a:br>
              <a:rPr lang="en-CA" sz="3200" i="1" dirty="0">
                <a:latin typeface="Calibri" panose="020F0502020204030204" pitchFamily="34" charset="0"/>
                <a:cs typeface="Calibri" panose="020F0502020204030204" pitchFamily="34" charset="0"/>
              </a:rPr>
            </a:br>
            <a:br>
              <a:rPr lang="en-CA" sz="3200" i="1" dirty="0">
                <a:latin typeface="Calibri" panose="020F0502020204030204" pitchFamily="34" charset="0"/>
                <a:cs typeface="Calibri" panose="020F0502020204030204" pitchFamily="34" charset="0"/>
              </a:rPr>
            </a:br>
            <a:br>
              <a:rPr lang="en-CA" sz="3200" i="1"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br>
              <a:rPr lang="en-US" sz="1800" dirty="0">
                <a:latin typeface="Calibri" panose="020F0502020204030204" pitchFamily="34" charset="0"/>
                <a:cs typeface="Calibri" panose="020F0502020204030204" pitchFamily="34" charset="0"/>
              </a:rPr>
            </a:br>
            <a:r>
              <a:rPr lang="en-CA" sz="3600" i="1" dirty="0">
                <a:latin typeface="Calibri" panose="020F0502020204030204" pitchFamily="34" charset="0"/>
                <a:cs typeface="Calibri" panose="020F0502020204030204" pitchFamily="34" charset="0"/>
              </a:rPr>
              <a:t>Our View of the Child</a:t>
            </a:r>
          </a:p>
        </p:txBody>
      </p:sp>
      <p:graphicFrame>
        <p:nvGraphicFramePr>
          <p:cNvPr id="8" name="Content Placeholder 2">
            <a:extLst>
              <a:ext uri="{FF2B5EF4-FFF2-40B4-BE49-F238E27FC236}">
                <a16:creationId xmlns:a16="http://schemas.microsoft.com/office/drawing/2014/main" id="{E943E69D-F620-4375-BC3C-E851095109DB}"/>
              </a:ext>
            </a:extLst>
          </p:cNvPr>
          <p:cNvGraphicFramePr>
            <a:graphicFrameLocks noGrp="1"/>
          </p:cNvGraphicFramePr>
          <p:nvPr>
            <p:ph idx="4294967295"/>
            <p:extLst>
              <p:ext uri="{D42A27DB-BD31-4B8C-83A1-F6EECF244321}">
                <p14:modId xmlns:p14="http://schemas.microsoft.com/office/powerpoint/2010/main" val="1833456633"/>
              </p:ext>
            </p:extLst>
          </p:nvPr>
        </p:nvGraphicFramePr>
        <p:xfrm>
          <a:off x="2663821" y="2351314"/>
          <a:ext cx="9048803" cy="39585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Week10 – Reflect – Gamification – Emerging Technologies for Information  Practice">
            <a:extLst>
              <a:ext uri="{FF2B5EF4-FFF2-40B4-BE49-F238E27FC236}">
                <a16:creationId xmlns:a16="http://schemas.microsoft.com/office/drawing/2014/main" id="{27AB749E-A9B1-4D3F-8E93-50A66C7615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79376" y="3251359"/>
            <a:ext cx="1838325" cy="180022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0F6E4202-3CB2-CA0C-E2B1-0938EDA0CA36}"/>
              </a:ext>
            </a:extLst>
          </p:cNvPr>
          <p:cNvSpPr txBox="1"/>
          <p:nvPr/>
        </p:nvSpPr>
        <p:spPr>
          <a:xfrm>
            <a:off x="1199456" y="1023257"/>
            <a:ext cx="9196401" cy="1477328"/>
          </a:xfrm>
          <a:prstGeom prst="rect">
            <a:avLst/>
          </a:prstGeom>
          <a:noFill/>
        </p:spPr>
        <p:txBody>
          <a:bodyPr wrap="square" rtlCol="0">
            <a:spAutoFit/>
          </a:bodyPr>
          <a:lstStyle/>
          <a:p>
            <a:endParaRPr lang="en-CA" dirty="0"/>
          </a:p>
          <a:p>
            <a:endParaRPr lang="en-CA" dirty="0"/>
          </a:p>
          <a:p>
            <a:r>
              <a:rPr lang="en-CA" dirty="0"/>
              <a:t>In the past we looked at children as empty vessels to be filled with knowledge, looking at the child from a deficit model.  We now have a new lens to view children through which is competent, capable and curious.</a:t>
            </a:r>
          </a:p>
        </p:txBody>
      </p:sp>
    </p:spTree>
    <p:extLst>
      <p:ext uri="{BB962C8B-B14F-4D97-AF65-F5344CB8AC3E}">
        <p14:creationId xmlns:p14="http://schemas.microsoft.com/office/powerpoint/2010/main" val="35732104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BF7BB28-1E0B-41E9-9AB0-35FA98FA20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045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CCCEC71-332D-42B5-9AC0-6C4C4C2854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 y="0"/>
            <a:ext cx="7547879" cy="685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sp>
        <p:nvSpPr>
          <p:cNvPr id="2" name="Title 1"/>
          <p:cNvSpPr>
            <a:spLocks noGrp="1"/>
          </p:cNvSpPr>
          <p:nvPr>
            <p:ph type="title"/>
          </p:nvPr>
        </p:nvSpPr>
        <p:spPr>
          <a:xfrm>
            <a:off x="554800" y="484631"/>
            <a:ext cx="6520417" cy="1347009"/>
          </a:xfrm>
        </p:spPr>
        <p:txBody>
          <a:bodyPr>
            <a:normAutofit/>
          </a:bodyPr>
          <a:lstStyle/>
          <a:p>
            <a:r>
              <a:rPr lang="en-CA" sz="3200" b="1" i="1" dirty="0">
                <a:solidFill>
                  <a:srgbClr val="FFFFFF"/>
                </a:solidFill>
                <a:latin typeface="Calibri" panose="020F0502020204030204" pitchFamily="34" charset="0"/>
                <a:cs typeface="Calibri" panose="020F0502020204030204" pitchFamily="34" charset="0"/>
              </a:rPr>
              <a:t>Our View of the Child Impacts </a:t>
            </a:r>
            <a:br>
              <a:rPr lang="en-CA" sz="3200" b="1" i="1" dirty="0">
                <a:solidFill>
                  <a:srgbClr val="FFFFFF"/>
                </a:solidFill>
                <a:latin typeface="Calibri" panose="020F0502020204030204" pitchFamily="34" charset="0"/>
                <a:cs typeface="Calibri" panose="020F0502020204030204" pitchFamily="34" charset="0"/>
              </a:rPr>
            </a:br>
            <a:r>
              <a:rPr lang="en-CA" sz="3200" b="1" i="1" dirty="0">
                <a:solidFill>
                  <a:srgbClr val="FFFFFF"/>
                </a:solidFill>
                <a:latin typeface="Calibri" panose="020F0502020204030204" pitchFamily="34" charset="0"/>
                <a:cs typeface="Calibri" panose="020F0502020204030204" pitchFamily="34" charset="0"/>
              </a:rPr>
              <a:t>How we Offer Learning Opportunities</a:t>
            </a:r>
          </a:p>
        </p:txBody>
      </p:sp>
      <p:sp>
        <p:nvSpPr>
          <p:cNvPr id="3" name="Content Placeholder 2"/>
          <p:cNvSpPr>
            <a:spLocks noGrp="1"/>
          </p:cNvSpPr>
          <p:nvPr>
            <p:ph idx="1"/>
          </p:nvPr>
        </p:nvSpPr>
        <p:spPr>
          <a:xfrm>
            <a:off x="407368" y="2236304"/>
            <a:ext cx="6667849" cy="4217032"/>
          </a:xfrm>
        </p:spPr>
        <p:txBody>
          <a:bodyPr>
            <a:normAutofit/>
          </a:bodyPr>
          <a:lstStyle/>
          <a:p>
            <a:pPr marL="0" indent="0">
              <a:buNone/>
            </a:pPr>
            <a:r>
              <a:rPr lang="en-CA" sz="1800" dirty="0">
                <a:solidFill>
                  <a:srgbClr val="FFFFFF"/>
                </a:solidFill>
                <a:latin typeface="Calibri" panose="020F0502020204030204" pitchFamily="34" charset="0"/>
                <a:cs typeface="Calibri" panose="020F0502020204030204" pitchFamily="34" charset="0"/>
              </a:rPr>
              <a:t>Alison Gopnik is a developmental researcher and psychologist. In her article, </a:t>
            </a:r>
            <a:r>
              <a:rPr lang="en-CA" dirty="0">
                <a:solidFill>
                  <a:schemeClr val="accent1">
                    <a:lumMod val="60000"/>
                    <a:lumOff val="40000"/>
                  </a:schemeClr>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“Why Preschool Shouldn’t be like School”, </a:t>
            </a:r>
            <a:r>
              <a:rPr lang="en-CA" sz="1800" dirty="0">
                <a:solidFill>
                  <a:srgbClr val="FFFFFF"/>
                </a:solidFill>
                <a:latin typeface="Calibri" panose="020F0502020204030204" pitchFamily="34" charset="0"/>
                <a:cs typeface="Calibri" panose="020F0502020204030204" pitchFamily="34" charset="0"/>
              </a:rPr>
              <a:t>she discusses how </a:t>
            </a:r>
            <a:r>
              <a:rPr lang="en-CA" sz="1800" i="1" dirty="0">
                <a:solidFill>
                  <a:srgbClr val="FFFFFF"/>
                </a:solidFill>
                <a:latin typeface="Calibri" panose="020F0502020204030204" pitchFamily="34" charset="0"/>
                <a:cs typeface="Calibri" panose="020F0502020204030204" pitchFamily="34" charset="0"/>
              </a:rPr>
              <a:t>“direct instruction can be useful for learning specific facts. However, if we want children to develop into thinkers, we should tap into their curiosity, creativity and willingness to experiment”.</a:t>
            </a:r>
          </a:p>
          <a:p>
            <a:pPr marL="0" indent="0">
              <a:buNone/>
            </a:pPr>
            <a:r>
              <a:rPr lang="en-CA" sz="1800" dirty="0">
                <a:solidFill>
                  <a:srgbClr val="FFFFFF"/>
                </a:solidFill>
                <a:latin typeface="Calibri" panose="020F0502020204030204" pitchFamily="34" charset="0"/>
                <a:cs typeface="Calibri" panose="020F0502020204030204" pitchFamily="34" charset="0"/>
              </a:rPr>
              <a:t>                                                  </a:t>
            </a:r>
          </a:p>
          <a:p>
            <a:pPr marL="0" indent="0">
              <a:buNone/>
            </a:pPr>
            <a:r>
              <a:rPr lang="en-CA" sz="1800" b="1" dirty="0">
                <a:solidFill>
                  <a:srgbClr val="FFFFFF"/>
                </a:solidFill>
                <a:latin typeface="Calibri" panose="020F0502020204030204" pitchFamily="34" charset="0"/>
                <a:cs typeface="Calibri" panose="020F0502020204030204" pitchFamily="34" charset="0"/>
              </a:rPr>
              <a:t>Take a few moments to read this article. Make note of what intrigues or  surprises you about how children learn?</a:t>
            </a:r>
          </a:p>
          <a:p>
            <a:pPr marL="0" indent="0">
              <a:buNone/>
            </a:pPr>
            <a:endParaRPr lang="en-US" sz="1800" dirty="0">
              <a:solidFill>
                <a:srgbClr val="FFFFFF"/>
              </a:solidFill>
              <a:latin typeface="Calibri" panose="020F0502020204030204" pitchFamily="34" charset="0"/>
              <a:cs typeface="Calibri" panose="020F0502020204030204" pitchFamily="34" charset="0"/>
            </a:endParaRPr>
          </a:p>
          <a:p>
            <a:pPr marL="0" indent="0">
              <a:buNone/>
            </a:pPr>
            <a:r>
              <a:rPr lang="en-US" sz="1800" dirty="0">
                <a:solidFill>
                  <a:srgbClr val="FFFFFF"/>
                </a:solidFill>
                <a:latin typeface="Calibri" panose="020F0502020204030204" pitchFamily="34" charset="0"/>
                <a:cs typeface="Calibri" panose="020F0502020204030204" pitchFamily="34" charset="0"/>
              </a:rPr>
              <a:t>The article suggests the merit in allowing children to explore without having a particular point or result being the goal. It also shows children’s innate curiosity and their desire to experiment with materials. </a:t>
            </a:r>
            <a:endParaRPr lang="en-CA" sz="1800" dirty="0">
              <a:solidFill>
                <a:srgbClr val="FFFFFF"/>
              </a:solidFill>
            </a:endParaRPr>
          </a:p>
        </p:txBody>
      </p:sp>
      <p:sp>
        <p:nvSpPr>
          <p:cNvPr id="16" name="Rectangle 15">
            <a:extLst>
              <a:ext uri="{FF2B5EF4-FFF2-40B4-BE49-F238E27FC236}">
                <a16:creationId xmlns:a16="http://schemas.microsoft.com/office/drawing/2014/main" id="{3490B45F-594E-4BE6-9970-BA491D524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0"/>
            <a:ext cx="6400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A"/>
          </a:p>
        </p:txBody>
      </p:sp>
      <p:pic>
        <p:nvPicPr>
          <p:cNvPr id="6" name="Picture 5">
            <a:extLst>
              <a:ext uri="{FF2B5EF4-FFF2-40B4-BE49-F238E27FC236}">
                <a16:creationId xmlns:a16="http://schemas.microsoft.com/office/drawing/2014/main" id="{B9A31182-AB33-4848-90AE-4B363D3212A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2201" b="13250"/>
          <a:stretch/>
        </p:blipFill>
        <p:spPr>
          <a:xfrm>
            <a:off x="8141252" y="484631"/>
            <a:ext cx="3495948" cy="2590634"/>
          </a:xfrm>
          <a:prstGeom prst="rect">
            <a:avLst/>
          </a:prstGeom>
        </p:spPr>
      </p:pic>
      <p:sp>
        <p:nvSpPr>
          <p:cNvPr id="18" name="Rectangle 17">
            <a:extLst>
              <a:ext uri="{FF2B5EF4-FFF2-40B4-BE49-F238E27FC236}">
                <a16:creationId xmlns:a16="http://schemas.microsoft.com/office/drawing/2014/main" id="{91CE7238-AF8A-4E10-B654-943D28AA8C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47894" y="3396996"/>
            <a:ext cx="4642565" cy="640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Logo, icon&#10;&#10;Description automatically generated">
            <a:hlinkClick r:id="rId2"/>
            <a:extLst>
              <a:ext uri="{FF2B5EF4-FFF2-40B4-BE49-F238E27FC236}">
                <a16:creationId xmlns:a16="http://schemas.microsoft.com/office/drawing/2014/main" id="{1FEB078A-E6C2-44F0-83C3-914F9AB0D8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3903" y="3782735"/>
            <a:ext cx="2650646" cy="2590632"/>
          </a:xfrm>
          <a:prstGeom prst="rect">
            <a:avLst/>
          </a:prstGeom>
        </p:spPr>
      </p:pic>
    </p:spTree>
    <p:extLst>
      <p:ext uri="{BB962C8B-B14F-4D97-AF65-F5344CB8AC3E}">
        <p14:creationId xmlns:p14="http://schemas.microsoft.com/office/powerpoint/2010/main" val="342934856"/>
      </p:ext>
    </p:extLst>
  </p:cSld>
  <p:clrMapOvr>
    <a:masterClrMapping/>
  </p:clrMapOvr>
</p:sld>
</file>

<file path=ppt/theme/theme1.xml><?xml version="1.0" encoding="utf-8"?>
<a:theme xmlns:a="http://schemas.openxmlformats.org/drawingml/2006/main" name="Retrospec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243AF7DC-D15B-41C0-AE81-23980D1B9FC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9a6e035-b861-46ef-af34-5bfebcaec434" xsi:nil="true"/>
    <lcf76f155ced4ddcb4097134ff3c332f xmlns="a6445af7-ffdb-4498-8248-ccbbd8c7f9e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9567845884DCE48BB38210829171359" ma:contentTypeVersion="19" ma:contentTypeDescription="Create a new document." ma:contentTypeScope="" ma:versionID="782a828b2aba2a82270a8757451e5952">
  <xsd:schema xmlns:xsd="http://www.w3.org/2001/XMLSchema" xmlns:xs="http://www.w3.org/2001/XMLSchema" xmlns:p="http://schemas.microsoft.com/office/2006/metadata/properties" xmlns:ns2="a6445af7-ffdb-4498-8248-ccbbd8c7f9ec" xmlns:ns3="79a6e035-b861-46ef-af34-5bfebcaec434" targetNamespace="http://schemas.microsoft.com/office/2006/metadata/properties" ma:root="true" ma:fieldsID="4fc38bc16da0746fe8b2b6113812b55b" ns2:_="" ns3:_="">
    <xsd:import namespace="a6445af7-ffdb-4498-8248-ccbbd8c7f9ec"/>
    <xsd:import namespace="79a6e035-b861-46ef-af34-5bfebcaec434"/>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445af7-ffdb-4498-8248-ccbbd8c7f9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82d041d7-282a-41f1-896b-fab37d4d62e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9a6e035-b861-46ef-af34-5bfebcaec434"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c71105a3-4c28-4c6d-8550-1b4e15556e29}" ma:internalName="TaxCatchAll" ma:showField="CatchAllData" ma:web="79a6e035-b861-46ef-af34-5bfebcaec43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2C4976-A935-45F7-AB1A-05584D9BDC54}">
  <ds:schemaRef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79a6e035-b861-46ef-af34-5bfebcaec434"/>
    <ds:schemaRef ds:uri="a6445af7-ffdb-4498-8248-ccbbd8c7f9ec"/>
    <ds:schemaRef ds:uri="http://www.w3.org/XML/1998/namespace"/>
    <ds:schemaRef ds:uri="http://purl.org/dc/terms/"/>
  </ds:schemaRefs>
</ds:datastoreItem>
</file>

<file path=customXml/itemProps2.xml><?xml version="1.0" encoding="utf-8"?>
<ds:datastoreItem xmlns:ds="http://schemas.openxmlformats.org/officeDocument/2006/customXml" ds:itemID="{F27C6DEF-913A-43F9-BEBA-626F644BBD05}">
  <ds:schemaRefs>
    <ds:schemaRef ds:uri="http://schemas.microsoft.com/sharepoint/v3/contenttype/forms"/>
  </ds:schemaRefs>
</ds:datastoreItem>
</file>

<file path=customXml/itemProps3.xml><?xml version="1.0" encoding="utf-8"?>
<ds:datastoreItem xmlns:ds="http://schemas.openxmlformats.org/officeDocument/2006/customXml" ds:itemID="{5C4B24F9-58B7-44CC-8DFD-F29B2728D43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445af7-ffdb-4498-8248-ccbbd8c7f9ec"/>
    <ds:schemaRef ds:uri="79a6e035-b861-46ef-af34-5bfebcaec4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Retrospect</Template>
  <TotalTime>34</TotalTime>
  <Words>2844</Words>
  <Application>Microsoft Office PowerPoint</Application>
  <PresentationFormat>Widescreen</PresentationFormat>
  <Paragraphs>227</Paragraphs>
  <Slides>29</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Open Sans</vt:lpstr>
      <vt:lpstr>Retrospect</vt:lpstr>
      <vt:lpstr>Child Led Approaches to Learning</vt:lpstr>
      <vt:lpstr>Purpose of these Training Modules</vt:lpstr>
      <vt:lpstr>LEGEND:  Throughout this presentation you will find symbols to indicate how to engage with the material. </vt:lpstr>
      <vt:lpstr>Agenda</vt:lpstr>
      <vt:lpstr>How Does Learning Happen?</vt:lpstr>
      <vt:lpstr> Reflect:  What does it mean to you to be an active participant in your own learning?    What are some of the conditions that support active participation by the learner?  How does this differ from teacher directed approaches?   </vt:lpstr>
      <vt:lpstr>Setting the Stage:   Our view of the child</vt:lpstr>
      <vt:lpstr>      Our View of the Child</vt:lpstr>
      <vt:lpstr>Our View of the Child Impacts  How we Offer Learning Opportunities</vt:lpstr>
      <vt:lpstr>PowerPoint Presentation</vt:lpstr>
      <vt:lpstr>Play as the Vehicle for Learning  </vt:lpstr>
      <vt:lpstr>The Role of the Educator in Play</vt:lpstr>
      <vt:lpstr>The Role of the Educator in Play… continued </vt:lpstr>
      <vt:lpstr>PowerPoint Presentation</vt:lpstr>
      <vt:lpstr>Competent, Capable and Curious in Practice</vt:lpstr>
      <vt:lpstr>Risk and Children’s Competence</vt:lpstr>
      <vt:lpstr>How do we Nurture Risk Competence in Children?</vt:lpstr>
      <vt:lpstr>Reflective Questions to Consider</vt:lpstr>
      <vt:lpstr>Types of Risky Play</vt:lpstr>
      <vt:lpstr>Child Led Play</vt:lpstr>
      <vt:lpstr>PowerPoint Presentation</vt:lpstr>
      <vt:lpstr>The Role of the Environment (The environment as the third teacher)</vt:lpstr>
      <vt:lpstr>The Role of the Environment…continued</vt:lpstr>
      <vt:lpstr>The Role of the Environment…continued </vt:lpstr>
      <vt:lpstr>Environmental Supports to Learning Some Considerations…</vt:lpstr>
      <vt:lpstr>Invitations to Play</vt:lpstr>
      <vt:lpstr>Some Examples</vt:lpstr>
      <vt:lpstr>PowerPoint Presentation</vt:lpstr>
      <vt:lpstr>Reflecting Forward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Led Approaches to Learning</dc:title>
  <dc:creator>Beckie Evans</dc:creator>
  <cp:lastModifiedBy>Beckie Evans</cp:lastModifiedBy>
  <cp:revision>2</cp:revision>
  <dcterms:created xsi:type="dcterms:W3CDTF">2019-06-13T13:29:33Z</dcterms:created>
  <dcterms:modified xsi:type="dcterms:W3CDTF">2026-01-15T15:08:07Z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0x01010019567845884DCE48BB38210829171359</vt:lpwstr>
  </property>
  <property fmtid="{D5CDD505-2E9C-101B-9397-08002B2CF9AE}" pid="3" name="MediaServiceImageTags">
    <vt:lpwstr/>
  </property>
</Properties>
</file>